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66"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67" r:id="rId33"/>
    <p:sldId id="289" r:id="rId34"/>
    <p:sldId id="290" r:id="rId35"/>
    <p:sldId id="292" r:id="rId36"/>
    <p:sldId id="291" r:id="rId37"/>
    <p:sldId id="293" r:id="rId38"/>
    <p:sldId id="294" r:id="rId39"/>
    <p:sldId id="295" r:id="rId4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92"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2016/10/6</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ereo.jpn.org/theta/thetalevel.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www.regentechlog.com/2014/06/26/python-thetaexif/"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実座標と円筒座標改良版</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9704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楕円 21"/>
          <p:cNvSpPr/>
          <p:nvPr/>
        </p:nvSpPr>
        <p:spPr>
          <a:xfrm>
            <a:off x="3418960" y="4333746"/>
            <a:ext cx="1621091" cy="166674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実験</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グリッド平面を設置する深度</a:t>
            </a:r>
            <a:r>
              <a:rPr kumimoji="1" lang="en-US" altLang="ja-JP" dirty="0" smtClean="0"/>
              <a:t>(depth)</a:t>
            </a:r>
            <a:r>
              <a:rPr lang="ja-JP" altLang="en-US" dirty="0" smtClean="0"/>
              <a:t>の値を</a:t>
            </a:r>
            <a:r>
              <a:rPr lang="en-US" altLang="ja-JP" dirty="0" smtClean="0"/>
              <a:t/>
            </a:r>
            <a:br>
              <a:rPr lang="en-US" altLang="ja-JP" dirty="0" smtClean="0"/>
            </a:br>
            <a:r>
              <a:rPr lang="en-US" altLang="ja-JP" dirty="0" smtClean="0"/>
              <a:t>100cm</a:t>
            </a:r>
            <a:r>
              <a:rPr lang="ja-JP" altLang="en-US" dirty="0" smtClean="0"/>
              <a:t>単位で変更する</a:t>
            </a:r>
            <a:endParaRPr kumimoji="1" lang="en-US" altLang="ja-JP" dirty="0" smtClean="0"/>
          </a:p>
        </p:txBody>
      </p:sp>
      <p:cxnSp>
        <p:nvCxnSpPr>
          <p:cNvPr id="5" name="直線矢印コネクタ 4"/>
          <p:cNvCxnSpPr/>
          <p:nvPr/>
        </p:nvCxnSpPr>
        <p:spPr>
          <a:xfrm flipH="1" flipV="1">
            <a:off x="2771800" y="3933056"/>
            <a:ext cx="2448272" cy="2304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flipV="1">
            <a:off x="2771800" y="4149080"/>
            <a:ext cx="4536504" cy="16561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直線矢印コネクタ 8"/>
          <p:cNvCxnSpPr/>
          <p:nvPr/>
        </p:nvCxnSpPr>
        <p:spPr>
          <a:xfrm flipV="1">
            <a:off x="4211960" y="3140968"/>
            <a:ext cx="0" cy="30963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テキスト ボックス 9"/>
          <p:cNvSpPr txBox="1"/>
          <p:nvPr/>
        </p:nvSpPr>
        <p:spPr>
          <a:xfrm>
            <a:off x="2479788" y="3551059"/>
            <a:ext cx="284052" cy="369332"/>
          </a:xfrm>
          <a:prstGeom prst="rect">
            <a:avLst/>
          </a:prstGeom>
          <a:noFill/>
        </p:spPr>
        <p:txBody>
          <a:bodyPr wrap="none" rtlCol="0">
            <a:spAutoFit/>
          </a:bodyPr>
          <a:lstStyle/>
          <a:p>
            <a:r>
              <a:rPr kumimoji="1" lang="en-US" altLang="ja-JP" dirty="0" smtClean="0"/>
              <a:t>x</a:t>
            </a:r>
            <a:endParaRPr kumimoji="1" lang="ja-JP" altLang="en-US" dirty="0"/>
          </a:p>
        </p:txBody>
      </p:sp>
      <p:sp>
        <p:nvSpPr>
          <p:cNvPr id="11" name="テキスト ボックス 10"/>
          <p:cNvSpPr txBox="1"/>
          <p:nvPr/>
        </p:nvSpPr>
        <p:spPr>
          <a:xfrm>
            <a:off x="7378602" y="3964414"/>
            <a:ext cx="288862" cy="369332"/>
          </a:xfrm>
          <a:prstGeom prst="rect">
            <a:avLst/>
          </a:prstGeom>
          <a:noFill/>
        </p:spPr>
        <p:txBody>
          <a:bodyPr wrap="none" rtlCol="0">
            <a:spAutoFit/>
          </a:bodyPr>
          <a:lstStyle/>
          <a:p>
            <a:r>
              <a:rPr kumimoji="1" lang="en-US" altLang="ja-JP" dirty="0" smtClean="0"/>
              <a:t>y</a:t>
            </a:r>
            <a:endParaRPr kumimoji="1" lang="ja-JP" altLang="en-US" dirty="0"/>
          </a:p>
        </p:txBody>
      </p:sp>
      <p:sp>
        <p:nvSpPr>
          <p:cNvPr id="12" name="テキスト ボックス 11"/>
          <p:cNvSpPr txBox="1"/>
          <p:nvPr/>
        </p:nvSpPr>
        <p:spPr>
          <a:xfrm>
            <a:off x="4067529" y="2708920"/>
            <a:ext cx="276038" cy="369332"/>
          </a:xfrm>
          <a:prstGeom prst="rect">
            <a:avLst/>
          </a:prstGeom>
          <a:noFill/>
        </p:spPr>
        <p:txBody>
          <a:bodyPr wrap="none" rtlCol="0">
            <a:spAutoFit/>
          </a:bodyPr>
          <a:lstStyle/>
          <a:p>
            <a:r>
              <a:rPr kumimoji="1" lang="en-US" altLang="ja-JP" dirty="0" smtClean="0"/>
              <a:t>z</a:t>
            </a:r>
            <a:endParaRPr kumimoji="1" lang="ja-JP" altLang="en-US" dirty="0"/>
          </a:p>
        </p:txBody>
      </p:sp>
      <p:sp>
        <p:nvSpPr>
          <p:cNvPr id="14" name="平行四辺形 13"/>
          <p:cNvSpPr/>
          <p:nvPr/>
        </p:nvSpPr>
        <p:spPr>
          <a:xfrm rot="16200000">
            <a:off x="4652705" y="3687233"/>
            <a:ext cx="2676705" cy="2160240"/>
          </a:xfrm>
          <a:prstGeom prst="parallelogram">
            <a:avLst>
              <a:gd name="adj" fmla="val 777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9" name="直線コネクタ 18"/>
          <p:cNvCxnSpPr/>
          <p:nvPr/>
        </p:nvCxnSpPr>
        <p:spPr>
          <a:xfrm flipV="1">
            <a:off x="4205548" y="4689140"/>
            <a:ext cx="1662596" cy="601804"/>
          </a:xfrm>
          <a:prstGeom prst="line">
            <a:avLst/>
          </a:prstGeom>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a:xfrm flipV="1">
            <a:off x="4972448" y="5445224"/>
            <a:ext cx="1111720" cy="50405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318950" y="5826355"/>
            <a:ext cx="1086388" cy="307777"/>
          </a:xfrm>
          <a:prstGeom prst="rect">
            <a:avLst/>
          </a:prstGeom>
          <a:noFill/>
        </p:spPr>
        <p:txBody>
          <a:bodyPr wrap="none" rtlCol="0">
            <a:spAutoFit/>
          </a:bodyPr>
          <a:lstStyle/>
          <a:p>
            <a:r>
              <a:rPr lang="ja-JP" altLang="en-US" sz="1400" dirty="0" smtClean="0"/>
              <a:t>深度</a:t>
            </a:r>
            <a:r>
              <a:rPr lang="en-US" altLang="ja-JP" sz="1400" dirty="0" smtClean="0"/>
              <a:t>(depth)</a:t>
            </a:r>
            <a:endParaRPr kumimoji="1" lang="ja-JP" altLang="en-US" sz="1400" dirty="0"/>
          </a:p>
        </p:txBody>
      </p:sp>
      <p:sp>
        <p:nvSpPr>
          <p:cNvPr id="27" name="テキスト ボックス 26"/>
          <p:cNvSpPr txBox="1"/>
          <p:nvPr/>
        </p:nvSpPr>
        <p:spPr>
          <a:xfrm>
            <a:off x="3758161" y="5462661"/>
            <a:ext cx="364202" cy="307777"/>
          </a:xfrm>
          <a:prstGeom prst="rect">
            <a:avLst/>
          </a:prstGeom>
          <a:noFill/>
        </p:spPr>
        <p:txBody>
          <a:bodyPr wrap="none" rtlCol="0">
            <a:spAutoFit/>
          </a:bodyPr>
          <a:lstStyle/>
          <a:p>
            <a:r>
              <a:rPr kumimoji="1" lang="ja-JP" altLang="en-US" sz="1400" dirty="0" smtClean="0"/>
              <a:t>球</a:t>
            </a:r>
            <a:endParaRPr kumimoji="1" lang="ja-JP" altLang="en-US" sz="1400" dirty="0"/>
          </a:p>
        </p:txBody>
      </p:sp>
      <p:sp>
        <p:nvSpPr>
          <p:cNvPr id="28" name="テキスト ボックス 27"/>
          <p:cNvSpPr txBox="1"/>
          <p:nvPr/>
        </p:nvSpPr>
        <p:spPr>
          <a:xfrm>
            <a:off x="5859292" y="4931295"/>
            <a:ext cx="1104790" cy="307777"/>
          </a:xfrm>
          <a:prstGeom prst="rect">
            <a:avLst/>
          </a:prstGeom>
          <a:noFill/>
        </p:spPr>
        <p:txBody>
          <a:bodyPr wrap="none" rtlCol="0">
            <a:spAutoFit/>
          </a:bodyPr>
          <a:lstStyle/>
          <a:p>
            <a:r>
              <a:rPr kumimoji="1" lang="ja-JP" altLang="en-US" sz="1400" dirty="0" smtClean="0"/>
              <a:t>グリッド平面</a:t>
            </a:r>
            <a:endParaRPr kumimoji="1" lang="ja-JP" altLang="en-US" sz="1400" dirty="0"/>
          </a:p>
        </p:txBody>
      </p:sp>
    </p:spTree>
    <p:extLst>
      <p:ext uri="{BB962C8B-B14F-4D97-AF65-F5344CB8AC3E}">
        <p14:creationId xmlns:p14="http://schemas.microsoft.com/office/powerpoint/2010/main" val="2857751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200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8037440" cy="401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77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300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3074"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37" y="1484784"/>
            <a:ext cx="8280920" cy="414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8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a:t>
            </a:r>
            <a:r>
              <a:rPr lang="en-US" altLang="ja-JP" dirty="0" smtClean="0"/>
              <a:t>4</a:t>
            </a:r>
            <a:r>
              <a:rPr kumimoji="1" lang="en-US" altLang="ja-JP" dirty="0" smtClean="0"/>
              <a:t>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32534"/>
            <a:ext cx="820891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500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098"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414099" cy="420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18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1000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5122"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496944" cy="424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-200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6146"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496944" cy="424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16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-300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7170"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557123" cy="427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7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-400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8194"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35292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16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-500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9218"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35292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2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初期設定</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単位</a:t>
            </a:r>
            <a:r>
              <a:rPr kumimoji="1" lang="en-US" altLang="ja-JP" dirty="0" smtClean="0"/>
              <a:t>(cm)</a:t>
            </a:r>
          </a:p>
          <a:p>
            <a:r>
              <a:rPr lang="ja-JP" altLang="en-US" dirty="0" smtClean="0"/>
              <a:t>投影する球の半径</a:t>
            </a:r>
            <a:r>
              <a:rPr lang="en-US" altLang="ja-JP" dirty="0" smtClean="0"/>
              <a:t>:200cm</a:t>
            </a:r>
          </a:p>
          <a:p>
            <a:pPr lvl="1"/>
            <a:r>
              <a:rPr kumimoji="1" lang="ja-JP" altLang="en-US" dirty="0"/>
              <a:t>小さすぎる</a:t>
            </a:r>
            <a:r>
              <a:rPr kumimoji="1" lang="ja-JP" altLang="en-US" dirty="0" smtClean="0"/>
              <a:t>と出力画像が小さくなるため</a:t>
            </a:r>
            <a:endParaRPr kumimoji="1" lang="en-US" altLang="ja-JP" dirty="0" smtClean="0"/>
          </a:p>
          <a:p>
            <a:r>
              <a:rPr lang="ja-JP" altLang="en-US" dirty="0" smtClean="0"/>
              <a:t>グリッドは</a:t>
            </a:r>
            <a:r>
              <a:rPr lang="en-US" altLang="ja-JP" dirty="0" err="1" smtClean="0"/>
              <a:t>xy</a:t>
            </a:r>
            <a:r>
              <a:rPr lang="ja-JP" altLang="en-US" dirty="0" smtClean="0"/>
              <a:t>軸に平行に配置されている</a:t>
            </a:r>
            <a:endParaRPr lang="en-US" altLang="ja-JP" dirty="0" smtClean="0"/>
          </a:p>
          <a:p>
            <a:r>
              <a:rPr kumimoji="1" lang="en-US" altLang="ja-JP" dirty="0" smtClean="0"/>
              <a:t>3</a:t>
            </a:r>
            <a:r>
              <a:rPr kumimoji="1" lang="ja-JP" altLang="en-US" dirty="0" smtClean="0"/>
              <a:t>次元座標だが、</a:t>
            </a:r>
            <a:r>
              <a:rPr lang="ja-JP" altLang="en-US" dirty="0" smtClean="0"/>
              <a:t>グリッドは奥行きを持たず、面としてとらえる</a:t>
            </a:r>
            <a:endParaRPr kumimoji="1" lang="ja-JP" altLang="en-US" dirty="0"/>
          </a:p>
        </p:txBody>
      </p:sp>
    </p:spTree>
    <p:extLst>
      <p:ext uri="{BB962C8B-B14F-4D97-AF65-F5344CB8AC3E}">
        <p14:creationId xmlns:p14="http://schemas.microsoft.com/office/powerpoint/2010/main" val="220643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-1000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0242"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351488" cy="417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02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楕円 21"/>
          <p:cNvSpPr/>
          <p:nvPr/>
        </p:nvSpPr>
        <p:spPr>
          <a:xfrm>
            <a:off x="3418960" y="4333746"/>
            <a:ext cx="1621091" cy="166674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実験</a:t>
            </a:r>
            <a:r>
              <a:rPr lang="en-US" altLang="ja-JP" dirty="0" smtClean="0"/>
              <a:t>(Depth</a:t>
            </a:r>
            <a:r>
              <a:rPr lang="ja-JP" altLang="en-US" dirty="0" smtClean="0"/>
              <a:t>の切り替え</a:t>
            </a:r>
            <a:r>
              <a:rPr lang="en-US" altLang="ja-JP"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グリッド平面を設置する深度</a:t>
            </a:r>
            <a:r>
              <a:rPr kumimoji="1" lang="en-US" altLang="ja-JP" dirty="0" smtClean="0"/>
              <a:t>(depth)</a:t>
            </a:r>
            <a:r>
              <a:rPr lang="ja-JP" altLang="en-US" dirty="0" smtClean="0"/>
              <a:t>の値を</a:t>
            </a:r>
            <a:r>
              <a:rPr lang="en-US" altLang="ja-JP" dirty="0" smtClean="0"/>
              <a:t/>
            </a:r>
            <a:br>
              <a:rPr lang="en-US" altLang="ja-JP" dirty="0" smtClean="0"/>
            </a:br>
            <a:r>
              <a:rPr lang="en-US" altLang="ja-JP" dirty="0" smtClean="0"/>
              <a:t>100cm</a:t>
            </a:r>
            <a:r>
              <a:rPr lang="ja-JP" altLang="en-US" dirty="0" smtClean="0"/>
              <a:t>単位で変更する</a:t>
            </a:r>
            <a:endParaRPr kumimoji="1" lang="en-US" altLang="ja-JP" dirty="0" smtClean="0"/>
          </a:p>
        </p:txBody>
      </p:sp>
      <p:cxnSp>
        <p:nvCxnSpPr>
          <p:cNvPr id="5" name="直線矢印コネクタ 4"/>
          <p:cNvCxnSpPr/>
          <p:nvPr/>
        </p:nvCxnSpPr>
        <p:spPr>
          <a:xfrm flipH="1" flipV="1">
            <a:off x="2771800" y="3933056"/>
            <a:ext cx="2448272" cy="23042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flipV="1">
            <a:off x="2771800" y="4149080"/>
            <a:ext cx="4536504" cy="16561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直線矢印コネクタ 8"/>
          <p:cNvCxnSpPr/>
          <p:nvPr/>
        </p:nvCxnSpPr>
        <p:spPr>
          <a:xfrm flipV="1">
            <a:off x="4211960" y="3140968"/>
            <a:ext cx="0" cy="30963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テキスト ボックス 9"/>
          <p:cNvSpPr txBox="1"/>
          <p:nvPr/>
        </p:nvSpPr>
        <p:spPr>
          <a:xfrm>
            <a:off x="2479788" y="3551059"/>
            <a:ext cx="702436" cy="369332"/>
          </a:xfrm>
          <a:prstGeom prst="rect">
            <a:avLst/>
          </a:prstGeom>
          <a:noFill/>
        </p:spPr>
        <p:txBody>
          <a:bodyPr wrap="none" rtlCol="0">
            <a:spAutoFit/>
          </a:bodyPr>
          <a:lstStyle/>
          <a:p>
            <a:r>
              <a:rPr lang="en-US" altLang="ja-JP" dirty="0"/>
              <a:t>x</a:t>
            </a:r>
            <a:r>
              <a:rPr kumimoji="1" lang="en-US" altLang="ja-JP" dirty="0" smtClean="0"/>
              <a:t> </a:t>
            </a:r>
            <a:r>
              <a:rPr kumimoji="1" lang="ja-JP" altLang="en-US" dirty="0" smtClean="0"/>
              <a:t>→ </a:t>
            </a:r>
            <a:r>
              <a:rPr kumimoji="1" lang="en-US" altLang="ja-JP" dirty="0" smtClean="0"/>
              <a:t>y</a:t>
            </a:r>
            <a:endParaRPr kumimoji="1" lang="ja-JP" altLang="en-US" dirty="0"/>
          </a:p>
        </p:txBody>
      </p:sp>
      <p:sp>
        <p:nvSpPr>
          <p:cNvPr id="11" name="テキスト ボックス 10"/>
          <p:cNvSpPr txBox="1"/>
          <p:nvPr/>
        </p:nvSpPr>
        <p:spPr>
          <a:xfrm>
            <a:off x="7378602" y="3964414"/>
            <a:ext cx="702436" cy="369332"/>
          </a:xfrm>
          <a:prstGeom prst="rect">
            <a:avLst/>
          </a:prstGeom>
          <a:noFill/>
        </p:spPr>
        <p:txBody>
          <a:bodyPr wrap="none" rtlCol="0">
            <a:spAutoFit/>
          </a:bodyPr>
          <a:lstStyle/>
          <a:p>
            <a:r>
              <a:rPr lang="en-US" altLang="ja-JP" dirty="0" smtClean="0"/>
              <a:t>y </a:t>
            </a:r>
            <a:r>
              <a:rPr lang="ja-JP" altLang="en-US" dirty="0" smtClean="0"/>
              <a:t>→ </a:t>
            </a:r>
            <a:r>
              <a:rPr lang="en-US" altLang="ja-JP" dirty="0" smtClean="0"/>
              <a:t>x</a:t>
            </a:r>
            <a:endParaRPr kumimoji="1" lang="ja-JP" altLang="en-US" dirty="0"/>
          </a:p>
        </p:txBody>
      </p:sp>
      <p:sp>
        <p:nvSpPr>
          <p:cNvPr id="12" name="テキスト ボックス 11"/>
          <p:cNvSpPr txBox="1"/>
          <p:nvPr/>
        </p:nvSpPr>
        <p:spPr>
          <a:xfrm>
            <a:off x="4067529" y="2708920"/>
            <a:ext cx="276038" cy="369332"/>
          </a:xfrm>
          <a:prstGeom prst="rect">
            <a:avLst/>
          </a:prstGeom>
          <a:noFill/>
        </p:spPr>
        <p:txBody>
          <a:bodyPr wrap="none" rtlCol="0">
            <a:spAutoFit/>
          </a:bodyPr>
          <a:lstStyle/>
          <a:p>
            <a:r>
              <a:rPr kumimoji="1" lang="en-US" altLang="ja-JP" dirty="0" smtClean="0"/>
              <a:t>z</a:t>
            </a:r>
            <a:endParaRPr kumimoji="1" lang="ja-JP" altLang="en-US" dirty="0"/>
          </a:p>
        </p:txBody>
      </p:sp>
      <p:sp>
        <p:nvSpPr>
          <p:cNvPr id="14" name="平行四辺形 13"/>
          <p:cNvSpPr/>
          <p:nvPr/>
        </p:nvSpPr>
        <p:spPr>
          <a:xfrm rot="16200000">
            <a:off x="4652705" y="3687233"/>
            <a:ext cx="2676705" cy="2160240"/>
          </a:xfrm>
          <a:prstGeom prst="parallelogram">
            <a:avLst>
              <a:gd name="adj" fmla="val 777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9" name="直線コネクタ 18"/>
          <p:cNvCxnSpPr/>
          <p:nvPr/>
        </p:nvCxnSpPr>
        <p:spPr>
          <a:xfrm flipV="1">
            <a:off x="4205548" y="4689140"/>
            <a:ext cx="1662596" cy="601804"/>
          </a:xfrm>
          <a:prstGeom prst="line">
            <a:avLst/>
          </a:prstGeom>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a:xfrm flipV="1">
            <a:off x="4972448" y="5445224"/>
            <a:ext cx="1111720" cy="50405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318950" y="5826355"/>
            <a:ext cx="1086388" cy="307777"/>
          </a:xfrm>
          <a:prstGeom prst="rect">
            <a:avLst/>
          </a:prstGeom>
          <a:noFill/>
        </p:spPr>
        <p:txBody>
          <a:bodyPr wrap="none" rtlCol="0">
            <a:spAutoFit/>
          </a:bodyPr>
          <a:lstStyle/>
          <a:p>
            <a:r>
              <a:rPr lang="ja-JP" altLang="en-US" sz="1400" dirty="0" smtClean="0"/>
              <a:t>深度</a:t>
            </a:r>
            <a:r>
              <a:rPr lang="en-US" altLang="ja-JP" sz="1400" dirty="0" smtClean="0"/>
              <a:t>(depth)</a:t>
            </a:r>
            <a:endParaRPr kumimoji="1" lang="ja-JP" altLang="en-US" sz="1400" dirty="0"/>
          </a:p>
        </p:txBody>
      </p:sp>
      <p:sp>
        <p:nvSpPr>
          <p:cNvPr id="27" name="テキスト ボックス 26"/>
          <p:cNvSpPr txBox="1"/>
          <p:nvPr/>
        </p:nvSpPr>
        <p:spPr>
          <a:xfrm>
            <a:off x="3758161" y="5462661"/>
            <a:ext cx="364202" cy="307777"/>
          </a:xfrm>
          <a:prstGeom prst="rect">
            <a:avLst/>
          </a:prstGeom>
          <a:noFill/>
        </p:spPr>
        <p:txBody>
          <a:bodyPr wrap="none" rtlCol="0">
            <a:spAutoFit/>
          </a:bodyPr>
          <a:lstStyle/>
          <a:p>
            <a:r>
              <a:rPr kumimoji="1" lang="ja-JP" altLang="en-US" sz="1400" dirty="0" smtClean="0"/>
              <a:t>球</a:t>
            </a:r>
            <a:endParaRPr kumimoji="1" lang="ja-JP" altLang="en-US" sz="1400" dirty="0"/>
          </a:p>
        </p:txBody>
      </p:sp>
      <p:sp>
        <p:nvSpPr>
          <p:cNvPr id="28" name="テキスト ボックス 27"/>
          <p:cNvSpPr txBox="1"/>
          <p:nvPr/>
        </p:nvSpPr>
        <p:spPr>
          <a:xfrm>
            <a:off x="5859292" y="4931295"/>
            <a:ext cx="1104790" cy="307777"/>
          </a:xfrm>
          <a:prstGeom prst="rect">
            <a:avLst/>
          </a:prstGeom>
          <a:noFill/>
        </p:spPr>
        <p:txBody>
          <a:bodyPr wrap="none" rtlCol="0">
            <a:spAutoFit/>
          </a:bodyPr>
          <a:lstStyle/>
          <a:p>
            <a:r>
              <a:rPr kumimoji="1" lang="ja-JP" altLang="en-US" sz="1400" dirty="0" smtClean="0"/>
              <a:t>グリッド平面</a:t>
            </a:r>
            <a:endParaRPr kumimoji="1" lang="ja-JP" altLang="en-US" sz="1400" dirty="0"/>
          </a:p>
        </p:txBody>
      </p:sp>
    </p:spTree>
    <p:extLst>
      <p:ext uri="{BB962C8B-B14F-4D97-AF65-F5344CB8AC3E}">
        <p14:creationId xmlns:p14="http://schemas.microsoft.com/office/powerpoint/2010/main" val="406244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200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1266"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568952" cy="428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98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300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2290"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640960"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4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400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3314"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07" y="1772816"/>
            <a:ext cx="8280920" cy="414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84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500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4338"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640960" cy="432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58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1000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5362"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49019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67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-200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6386"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496944" cy="425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2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-300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7410"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424936" cy="421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9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-400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8434"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63409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5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処理</a:t>
            </a:r>
            <a:r>
              <a:rPr kumimoji="1" lang="ja-JP" altLang="en-US" dirty="0" smtClean="0"/>
              <a:t>フロー</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グリッドの各点とカメラを結ぶ直線と球面との交点を求める</a:t>
            </a:r>
            <a:endParaRPr kumimoji="1" lang="en-US" altLang="ja-JP" dirty="0" smtClean="0"/>
          </a:p>
          <a:p>
            <a:pPr marL="514350" indent="-514350">
              <a:buFont typeface="+mj-lt"/>
              <a:buAutoNum type="arabicPeriod"/>
            </a:pPr>
            <a:r>
              <a:rPr kumimoji="1" lang="en-US" altLang="ja-JP" dirty="0" smtClean="0"/>
              <a:t>3</a:t>
            </a:r>
            <a:r>
              <a:rPr kumimoji="1" lang="ja-JP" altLang="en-US" dirty="0" smtClean="0"/>
              <a:t>次元座標から極座標への変換</a:t>
            </a:r>
            <a:endParaRPr kumimoji="1" lang="en-US" altLang="ja-JP" dirty="0" smtClean="0"/>
          </a:p>
          <a:p>
            <a:pPr marL="514350" indent="-514350">
              <a:buFont typeface="+mj-lt"/>
              <a:buAutoNum type="arabicPeriod"/>
            </a:pPr>
            <a:r>
              <a:rPr lang="ja-JP" altLang="en-US" dirty="0" smtClean="0"/>
              <a:t>円筒平面への展開</a:t>
            </a:r>
            <a:endParaRPr kumimoji="1" lang="ja-JP" altLang="en-US" dirty="0"/>
          </a:p>
        </p:txBody>
      </p:sp>
    </p:spTree>
    <p:extLst>
      <p:ext uri="{BB962C8B-B14F-4D97-AF65-F5344CB8AC3E}">
        <p14:creationId xmlns:p14="http://schemas.microsoft.com/office/powerpoint/2010/main" val="716492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-500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19458"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49019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59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Depth = -1000</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20482" name="Picture 2" descr="C:\Users\170283u\Desktop\python\det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6" y="1700808"/>
            <a:ext cx="8490191"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1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考察</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400" dirty="0" smtClean="0"/>
              <a:t>グリッドの縦線にゆがみがみられない</a:t>
            </a:r>
            <a:endParaRPr kumimoji="1" lang="en-US" altLang="ja-JP" sz="2400" dirty="0" smtClean="0"/>
          </a:p>
          <a:p>
            <a:pPr lvl="1"/>
            <a:r>
              <a:rPr lang="ja-JP" altLang="en-US" sz="2000" dirty="0"/>
              <a:t>直立</a:t>
            </a:r>
            <a:r>
              <a:rPr lang="ja-JP" altLang="en-US" sz="2000" dirty="0" smtClean="0"/>
              <a:t>に立っている人は円筒画像上で直立のまま</a:t>
            </a:r>
            <a:endParaRPr lang="en-US" altLang="ja-JP" sz="2000" dirty="0" smtClean="0"/>
          </a:p>
          <a:p>
            <a:pPr lvl="1"/>
            <a:endParaRPr kumimoji="1" lang="en-US" altLang="ja-JP" sz="2000" dirty="0" smtClean="0"/>
          </a:p>
          <a:p>
            <a:r>
              <a:rPr lang="ja-JP" altLang="en-US" sz="2400" dirty="0" smtClean="0"/>
              <a:t>少しカーブしているように見えなくもないがピクセルでの歪みは見られない</a:t>
            </a:r>
            <a:endParaRPr lang="en-US" altLang="ja-JP" sz="2400" dirty="0" smtClean="0"/>
          </a:p>
          <a:p>
            <a:endParaRPr lang="en-US" altLang="ja-JP" sz="2400" dirty="0"/>
          </a:p>
          <a:p>
            <a:r>
              <a:rPr kumimoji="1" lang="ja-JP" altLang="en-US" sz="2400" dirty="0"/>
              <a:t>グリッド</a:t>
            </a:r>
            <a:r>
              <a:rPr kumimoji="1" lang="ja-JP" altLang="en-US" sz="2400" dirty="0" smtClean="0"/>
              <a:t>の横線にカーブが表れている</a:t>
            </a:r>
            <a:endParaRPr kumimoji="1" lang="en-US" altLang="ja-JP" sz="2400" dirty="0" smtClean="0"/>
          </a:p>
          <a:p>
            <a:pPr lvl="1"/>
            <a:r>
              <a:rPr kumimoji="1" lang="ja-JP" altLang="en-US" sz="2000" dirty="0" smtClean="0"/>
              <a:t>カメラ位置</a:t>
            </a:r>
            <a:r>
              <a:rPr kumimoji="1" lang="en-US" altLang="ja-JP" sz="2000" dirty="0" smtClean="0"/>
              <a:t>(</a:t>
            </a:r>
            <a:r>
              <a:rPr kumimoji="1" lang="ja-JP" altLang="en-US" sz="2000" dirty="0" smtClean="0"/>
              <a:t>球体中央</a:t>
            </a:r>
            <a:r>
              <a:rPr kumimoji="1" lang="en-US" altLang="ja-JP" sz="2000" dirty="0" smtClean="0"/>
              <a:t>)</a:t>
            </a:r>
            <a:r>
              <a:rPr lang="ja-JP" altLang="en-US" sz="2000" dirty="0" smtClean="0"/>
              <a:t>からの距離が変わっているために現れる遠近の差だと考えられる</a:t>
            </a:r>
            <a:endParaRPr kumimoji="1" lang="en-US" altLang="ja-JP" sz="1400" dirty="0" smtClean="0"/>
          </a:p>
        </p:txBody>
      </p:sp>
    </p:spTree>
    <p:extLst>
      <p:ext uri="{BB962C8B-B14F-4D97-AF65-F5344CB8AC3E}">
        <p14:creationId xmlns:p14="http://schemas.microsoft.com/office/powerpoint/2010/main" val="3248401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400" dirty="0"/>
              <a:t>地面</a:t>
            </a:r>
            <a:r>
              <a:rPr lang="ja-JP" altLang="en-US" sz="2400" dirty="0" smtClean="0"/>
              <a:t>に対して直立している人は、魚眼レンズで撮影した場合に円筒展開しても歪まない。よって、これまでに</a:t>
            </a:r>
            <a:r>
              <a:rPr kumimoji="1" lang="ja-JP" altLang="en-US" sz="2400" dirty="0" smtClean="0"/>
              <a:t>作成した</a:t>
            </a:r>
            <a:r>
              <a:rPr kumimoji="1" lang="en-US" altLang="ja-JP" sz="2400" dirty="0" smtClean="0"/>
              <a:t>HOG</a:t>
            </a:r>
            <a:r>
              <a:rPr kumimoji="1" lang="ja-JP" altLang="en-US" sz="2400" dirty="0" smtClean="0"/>
              <a:t>のセルを拡張するプログラムを適用する必要が</a:t>
            </a:r>
            <a:r>
              <a:rPr lang="ja-JP" altLang="en-US" sz="2400" dirty="0" smtClean="0"/>
              <a:t>ない</a:t>
            </a:r>
            <a:endParaRPr lang="en-US" altLang="ja-JP" sz="2000" dirty="0" smtClean="0"/>
          </a:p>
          <a:p>
            <a:endParaRPr lang="en-US" altLang="ja-JP" sz="2000" dirty="0"/>
          </a:p>
          <a:p>
            <a:r>
              <a:rPr lang="ja-JP" altLang="en-US" sz="2000" dirty="0" smtClean="0"/>
              <a:t>直立している人を検出するためには円筒展開された画像の地平線が直線である必要がある</a:t>
            </a:r>
            <a:endParaRPr lang="en-US" altLang="ja-JP" sz="2000" dirty="0" smtClean="0"/>
          </a:p>
          <a:p>
            <a:pPr lvl="1"/>
            <a:r>
              <a:rPr lang="ja-JP" altLang="en-US" sz="2000" dirty="0"/>
              <a:t>カメラ</a:t>
            </a:r>
            <a:r>
              <a:rPr lang="ja-JP" altLang="en-US" sz="2000" dirty="0" smtClean="0"/>
              <a:t>が傾いている場合に重力加速度をもとに、カメラが傾いていない画像へと変換する必要がある</a:t>
            </a:r>
            <a:endParaRPr lang="en-US" altLang="ja-JP" sz="2000" dirty="0" smtClean="0"/>
          </a:p>
        </p:txBody>
      </p:sp>
    </p:spTree>
    <p:extLst>
      <p:ext uri="{BB962C8B-B14F-4D97-AF65-F5344CB8AC3E}">
        <p14:creationId xmlns:p14="http://schemas.microsoft.com/office/powerpoint/2010/main" val="2151270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THETA</a:t>
            </a:r>
            <a:r>
              <a:rPr lang="ja-JP" altLang="en-US" dirty="0" smtClean="0"/>
              <a:t>の傾き補正</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THETA</a:t>
            </a:r>
            <a:r>
              <a:rPr kumimoji="1" lang="ja-JP" altLang="en-US" sz="2800" dirty="0" smtClean="0"/>
              <a:t>のアプリに傾き補正機能が搭載されている</a:t>
            </a:r>
            <a:endParaRPr kumimoji="1" lang="en-US" altLang="ja-JP" sz="2800" dirty="0" smtClean="0"/>
          </a:p>
          <a:p>
            <a:pPr lvl="1"/>
            <a:r>
              <a:rPr lang="ja-JP" altLang="en-US" sz="2400" dirty="0" smtClean="0"/>
              <a:t>あまり精度がよくなく、完全に補正することができない</a:t>
            </a:r>
            <a:endParaRPr lang="en-US" altLang="ja-JP" sz="2400" dirty="0" smtClean="0"/>
          </a:p>
          <a:p>
            <a:pPr lvl="1"/>
            <a:endParaRPr kumimoji="1" lang="en-US" altLang="ja-JP" sz="2400" dirty="0"/>
          </a:p>
          <a:p>
            <a:r>
              <a:rPr lang="ja-JP" altLang="en-US" sz="2800" dirty="0"/>
              <a:t>魚眼</a:t>
            </a:r>
            <a:r>
              <a:rPr lang="ja-JP" altLang="en-US" sz="2800" dirty="0" smtClean="0"/>
              <a:t>レンズで撮影した画像に対してのカメラ傾き補正に関するめぼしい論文は見受けられない</a:t>
            </a:r>
            <a:endParaRPr lang="en-US" altLang="ja-JP" sz="2800" dirty="0" smtClean="0"/>
          </a:p>
          <a:p>
            <a:endParaRPr kumimoji="1" lang="en-US" altLang="ja-JP" sz="2800" dirty="0"/>
          </a:p>
          <a:p>
            <a:r>
              <a:rPr lang="en-US" altLang="ja-JP" sz="2800" dirty="0" smtClean="0"/>
              <a:t>THETA</a:t>
            </a:r>
            <a:r>
              <a:rPr lang="ja-JP" altLang="en-US" sz="2800" dirty="0" smtClean="0"/>
              <a:t>のカメラ傾き補正を自作している人は多数</a:t>
            </a:r>
            <a:endParaRPr kumimoji="1" lang="ja-JP" altLang="en-US" sz="2800" dirty="0"/>
          </a:p>
        </p:txBody>
      </p:sp>
    </p:spTree>
    <p:extLst>
      <p:ext uri="{BB962C8B-B14F-4D97-AF65-F5344CB8AC3E}">
        <p14:creationId xmlns:p14="http://schemas.microsoft.com/office/powerpoint/2010/main" val="3790402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THETA</a:t>
            </a:r>
            <a:r>
              <a:rPr kumimoji="1" lang="ja-JP" altLang="en-US" dirty="0" smtClean="0"/>
              <a:t>アプリによる補正結果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21506" name="Picture 2" descr="C:\Users\170283u\Desktop\python\image\theta04_xm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21277"/>
            <a:ext cx="835292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850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THETA</a:t>
            </a:r>
            <a:r>
              <a:rPr kumimoji="1" lang="ja-JP" altLang="en-US" dirty="0" smtClean="0"/>
              <a:t>傾き補正アプリ</a:t>
            </a:r>
            <a:endParaRPr kumimoji="1" lang="ja-JP" altLang="en-US" dirty="0"/>
          </a:p>
        </p:txBody>
      </p:sp>
      <p:sp>
        <p:nvSpPr>
          <p:cNvPr id="3" name="コンテンツ プレースホルダー 2"/>
          <p:cNvSpPr>
            <a:spLocks noGrp="1"/>
          </p:cNvSpPr>
          <p:nvPr>
            <p:ph idx="1"/>
          </p:nvPr>
        </p:nvSpPr>
        <p:spPr/>
        <p:txBody>
          <a:bodyPr/>
          <a:lstStyle/>
          <a:p>
            <a:r>
              <a:rPr lang="en-US" altLang="ja-JP" dirty="0"/>
              <a:t>SPM</a:t>
            </a:r>
            <a:r>
              <a:rPr lang="en-US" altLang="ja-JP" sz="2800" dirty="0"/>
              <a:t>(</a:t>
            </a:r>
            <a:r>
              <a:rPr lang="en-US" altLang="ja-JP" sz="2800" dirty="0">
                <a:hlinkClick r:id="rId2"/>
              </a:rPr>
              <a:t>http://</a:t>
            </a:r>
            <a:r>
              <a:rPr lang="en-US" altLang="ja-JP" sz="2800" dirty="0" err="1">
                <a:hlinkClick r:id="rId2"/>
              </a:rPr>
              <a:t>stereo.jpn.org</a:t>
            </a:r>
            <a:r>
              <a:rPr lang="en-US" altLang="ja-JP" sz="2800" dirty="0">
                <a:hlinkClick r:id="rId2"/>
              </a:rPr>
              <a:t>/theta/</a:t>
            </a:r>
            <a:r>
              <a:rPr lang="en-US" altLang="ja-JP" sz="2800" dirty="0" err="1">
                <a:hlinkClick r:id="rId2"/>
              </a:rPr>
              <a:t>thetalevel.html</a:t>
            </a:r>
            <a:r>
              <a:rPr lang="en-US" altLang="ja-JP" sz="2800" dirty="0" smtClean="0"/>
              <a:t>)</a:t>
            </a:r>
          </a:p>
          <a:p>
            <a:pPr lvl="1"/>
            <a:r>
              <a:rPr lang="ja-JP" altLang="en-US" sz="2400" dirty="0"/>
              <a:t>手動</a:t>
            </a:r>
            <a:r>
              <a:rPr lang="ja-JP" altLang="en-US" sz="2400" dirty="0" smtClean="0"/>
              <a:t>で補正可能</a:t>
            </a:r>
            <a:endParaRPr lang="en-US" altLang="ja-JP" sz="2400" dirty="0" smtClean="0"/>
          </a:p>
          <a:p>
            <a:pPr lvl="1"/>
            <a:r>
              <a:rPr kumimoji="1" lang="ja-JP" altLang="en-US" sz="2400" dirty="0" smtClean="0"/>
              <a:t>手動であるため</a:t>
            </a:r>
            <a:r>
              <a:rPr lang="ja-JP" altLang="en-US" sz="2400" dirty="0" smtClean="0"/>
              <a:t>微調整が可能である</a:t>
            </a:r>
            <a:endParaRPr kumimoji="1" lang="en-US" altLang="ja-JP" sz="2400" dirty="0"/>
          </a:p>
        </p:txBody>
      </p:sp>
      <p:pic>
        <p:nvPicPr>
          <p:cNvPr id="1026" name="Picture 2" descr="C:\Users\170283u\Desktop\卒論\S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068960"/>
            <a:ext cx="48577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48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SPM</a:t>
            </a:r>
            <a:r>
              <a:rPr kumimoji="1" lang="ja-JP" altLang="en-US" dirty="0" smtClean="0"/>
              <a:t>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2050" name="Picture 2" descr="C:\Users\170283u\Desktop\卒論\SPM結果.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496944" cy="501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6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THETA</a:t>
            </a:r>
            <a:r>
              <a:rPr kumimoji="1" lang="ja-JP" altLang="en-US" dirty="0" smtClean="0"/>
              <a:t>傾き補正</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400" dirty="0">
                <a:hlinkClick r:id="rId2"/>
              </a:rPr>
              <a:t>http://</a:t>
            </a:r>
            <a:r>
              <a:rPr lang="en-US" altLang="ja-JP" sz="2400" dirty="0" err="1" smtClean="0">
                <a:hlinkClick r:id="rId2"/>
              </a:rPr>
              <a:t>www.regentechlog.com</a:t>
            </a:r>
            <a:r>
              <a:rPr lang="en-US" altLang="ja-JP" sz="2400" dirty="0" smtClean="0">
                <a:hlinkClick r:id="rId2"/>
              </a:rPr>
              <a:t>/2014/06/26/python-</a:t>
            </a:r>
            <a:r>
              <a:rPr lang="en-US" altLang="ja-JP" sz="2400" dirty="0" err="1" smtClean="0">
                <a:hlinkClick r:id="rId2"/>
              </a:rPr>
              <a:t>thetaexif</a:t>
            </a:r>
            <a:r>
              <a:rPr lang="en-US" altLang="ja-JP" sz="2400" dirty="0" smtClean="0">
                <a:hlinkClick r:id="rId2"/>
              </a:rPr>
              <a:t>/</a:t>
            </a:r>
            <a:endParaRPr lang="en-US" altLang="ja-JP" sz="2400" dirty="0" smtClean="0"/>
          </a:p>
          <a:p>
            <a:endParaRPr kumimoji="1" lang="en-US" altLang="ja-JP" sz="2400" dirty="0"/>
          </a:p>
          <a:p>
            <a:r>
              <a:rPr kumimoji="1" lang="en-US" altLang="ja-JP" sz="2400" dirty="0" err="1" smtClean="0"/>
              <a:t>Cython</a:t>
            </a:r>
            <a:endParaRPr kumimoji="1" lang="en-US" altLang="ja-JP" sz="2400" dirty="0" smtClean="0"/>
          </a:p>
          <a:p>
            <a:r>
              <a:rPr lang="en-US" altLang="ja-JP" sz="2400" dirty="0" smtClean="0"/>
              <a:t>THETA</a:t>
            </a:r>
            <a:r>
              <a:rPr lang="ja-JP" altLang="en-US" sz="2400" dirty="0" smtClean="0"/>
              <a:t>画像の</a:t>
            </a:r>
            <a:r>
              <a:rPr lang="en-US" altLang="ja-JP" sz="2400" dirty="0" smtClean="0"/>
              <a:t>EXIF</a:t>
            </a:r>
            <a:r>
              <a:rPr lang="ja-JP" altLang="en-US" sz="2400" dirty="0" smtClean="0"/>
              <a:t>からジャイロスコープの情報を読み取り</a:t>
            </a:r>
            <a:r>
              <a:rPr lang="en-US" altLang="ja-JP" sz="2400" dirty="0" smtClean="0"/>
              <a:t/>
            </a:r>
            <a:br>
              <a:rPr lang="en-US" altLang="ja-JP" sz="2400" dirty="0" smtClean="0"/>
            </a:br>
            <a:r>
              <a:rPr lang="ja-JP" altLang="en-US" sz="2400" dirty="0" smtClean="0"/>
              <a:t>自動補正するもの</a:t>
            </a:r>
            <a:endParaRPr kumimoji="1" lang="ja-JP" altLang="en-US" sz="2400" dirty="0"/>
          </a:p>
        </p:txBody>
      </p:sp>
      <p:pic>
        <p:nvPicPr>
          <p:cNvPr id="3074" name="Picture 2" descr="equirectangu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149080"/>
            <a:ext cx="3816424" cy="190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irectangular_rectifi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4149079"/>
            <a:ext cx="3816424" cy="19082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p:cNvCxnSpPr/>
          <p:nvPr/>
        </p:nvCxnSpPr>
        <p:spPr>
          <a:xfrm>
            <a:off x="4355976" y="5103186"/>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784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THETA</a:t>
            </a:r>
            <a:r>
              <a:rPr kumimoji="1" lang="ja-JP" altLang="en-US" sz="2800" dirty="0" smtClean="0"/>
              <a:t>画像の</a:t>
            </a:r>
            <a:r>
              <a:rPr kumimoji="1" lang="en-US" altLang="ja-JP" sz="2800" dirty="0" smtClean="0"/>
              <a:t>EXIF</a:t>
            </a:r>
            <a:r>
              <a:rPr kumimoji="1" lang="ja-JP" altLang="en-US" sz="2800" dirty="0" smtClean="0"/>
              <a:t>からジャイロスコープの情報を読み取り、水平補正して人を検出する実験を行う</a:t>
            </a:r>
            <a:endParaRPr kumimoji="1" lang="en-US" altLang="ja-JP" sz="2800" dirty="0" smtClean="0"/>
          </a:p>
          <a:p>
            <a:endParaRPr lang="en-US" altLang="ja-JP" sz="2800" dirty="0"/>
          </a:p>
          <a:p>
            <a:r>
              <a:rPr kumimoji="1" lang="ja-JP" altLang="en-US" sz="2800" dirty="0" smtClean="0"/>
              <a:t>多くの人が傾き補正を行っているため、新規性を確保することが難しいため、人認識や魚眼レンズによる三角測量などで新規性を確保する</a:t>
            </a:r>
            <a:endParaRPr kumimoji="1" lang="en-US" altLang="ja-JP" sz="2800" dirty="0" smtClean="0"/>
          </a:p>
          <a:p>
            <a:endParaRPr lang="en-US" altLang="ja-JP" sz="2800" dirty="0"/>
          </a:p>
          <a:p>
            <a:r>
              <a:rPr kumimoji="1" lang="ja-JP" altLang="en-US" sz="2800" dirty="0" smtClean="0"/>
              <a:t>作っていたものが使えなくなったので新たに論文を探す</a:t>
            </a:r>
            <a:endParaRPr kumimoji="1" lang="ja-JP" altLang="en-US" sz="2800" dirty="0"/>
          </a:p>
        </p:txBody>
      </p:sp>
    </p:spTree>
    <p:extLst>
      <p:ext uri="{BB962C8B-B14F-4D97-AF65-F5344CB8AC3E}">
        <p14:creationId xmlns:p14="http://schemas.microsoft.com/office/powerpoint/2010/main" val="76263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 </a:t>
            </a:r>
            <a:r>
              <a:rPr lang="ja-JP" altLang="en-US" dirty="0" smtClean="0"/>
              <a:t>グリッド各点と球面の交点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r>
                  <a:rPr lang="en-US" altLang="ja-JP" sz="2400" dirty="0" smtClean="0"/>
                  <a:t>3</a:t>
                </a:r>
                <a:r>
                  <a:rPr lang="ja-JP" altLang="en-US" sz="2400" dirty="0" smtClean="0"/>
                  <a:t>次元空間における直線</a:t>
                </a:r>
                <a:r>
                  <a:rPr lang="en-US" altLang="ja-JP" sz="2400" dirty="0" smtClean="0"/>
                  <a:t>(</a:t>
                </a:r>
                <a:r>
                  <a:rPr lang="en-US" altLang="ja-JP" sz="2000" dirty="0" smtClean="0">
                    <a:latin typeface="Cambria Math" panose="02040503050406030204" pitchFamily="18" charset="0"/>
                    <a:ea typeface="Cambria Math" panose="02040503050406030204" pitchFamily="18" charset="0"/>
                  </a:rPr>
                  <a:t>X,Y,Z</a:t>
                </a:r>
                <a:r>
                  <a:rPr lang="en-US" altLang="ja-JP" sz="2400" dirty="0" smtClean="0"/>
                  <a:t>)</a:t>
                </a:r>
                <a:r>
                  <a:rPr lang="ja-JP" altLang="en-US" sz="2400" dirty="0" smtClean="0"/>
                  <a:t>の方程式</a:t>
                </a:r>
                <a:endParaRPr lang="en-US" altLang="ja-JP" sz="2400" dirty="0"/>
              </a:p>
              <a:p>
                <a:pPr marL="457200" lvl="1" indent="0">
                  <a:buNone/>
                </a:pPr>
                <a:r>
                  <a:rPr lang="ja-JP" altLang="en-US" sz="2000" dirty="0" smtClean="0"/>
                  <a:t>点</a:t>
                </a:r>
                <a:r>
                  <a:rPr lang="en-US" altLang="ja-JP" sz="2000" dirty="0" smtClean="0"/>
                  <a:t>(</a:t>
                </a:r>
                <a:r>
                  <a:rPr lang="en-US" altLang="ja-JP" sz="2000" dirty="0" err="1" smtClean="0">
                    <a:latin typeface="Cambria Math" panose="02040503050406030204" pitchFamily="18" charset="0"/>
                    <a:ea typeface="Cambria Math" panose="02040503050406030204" pitchFamily="18" charset="0"/>
                  </a:rPr>
                  <a:t>x,y,z</a:t>
                </a:r>
                <a:r>
                  <a:rPr lang="en-US" altLang="ja-JP" sz="2000" dirty="0" smtClean="0"/>
                  <a:t>)</a:t>
                </a:r>
                <a:r>
                  <a:rPr lang="ja-JP" altLang="en-US" sz="2000" dirty="0" err="1" smtClean="0"/>
                  <a:t>、</a:t>
                </a:r>
                <a:r>
                  <a:rPr lang="ja-JP" altLang="en-US" sz="2000" dirty="0" smtClean="0"/>
                  <a:t>方向ベクトル</a:t>
                </a:r>
                <a:r>
                  <a:rPr lang="en-US" altLang="ja-JP" sz="2000" dirty="0" smtClean="0"/>
                  <a:t>u = (</a:t>
                </a:r>
                <a:r>
                  <a:rPr lang="en-US" altLang="ja-JP" sz="2000" dirty="0" err="1" smtClean="0">
                    <a:latin typeface="Cambria Math" panose="02040503050406030204" pitchFamily="18" charset="0"/>
                    <a:ea typeface="Cambria Math" panose="02040503050406030204" pitchFamily="18" charset="0"/>
                  </a:rPr>
                  <a:t>a,b,c</a:t>
                </a:r>
                <a:r>
                  <a:rPr lang="en-US" altLang="ja-JP" sz="2000" dirty="0" smtClean="0"/>
                  <a:t>)</a:t>
                </a:r>
                <a:r>
                  <a:rPr lang="ja-JP" altLang="en-US" sz="2000" dirty="0" err="1" smtClean="0"/>
                  <a:t>、</a:t>
                </a:r>
                <a:r>
                  <a:rPr lang="ja-JP" altLang="en-US" sz="2000" dirty="0"/>
                  <a:t>媒介変数 </a:t>
                </a:r>
                <a:r>
                  <a:rPr lang="en-US" altLang="ja-JP" sz="2000" dirty="0"/>
                  <a:t>t </a:t>
                </a:r>
              </a:p>
              <a:p>
                <a:pPr marL="457200" lvl="1" indent="0">
                  <a:buNone/>
                </a:pPr>
                <a:r>
                  <a:rPr lang="ja-JP" altLang="en-US" sz="2000" dirty="0" smtClean="0"/>
                  <a:t>→ </a:t>
                </a:r>
                <a:r>
                  <a:rPr lang="en-US" altLang="ja-JP" sz="2000" dirty="0" smtClean="0">
                    <a:latin typeface="Cambria Math" panose="02040503050406030204" pitchFamily="18" charset="0"/>
                    <a:ea typeface="Cambria Math" panose="02040503050406030204" pitchFamily="18" charset="0"/>
                  </a:rPr>
                  <a:t>X = x + at, Y = y + </a:t>
                </a:r>
                <a:r>
                  <a:rPr lang="en-US" altLang="ja-JP" sz="2000" dirty="0" err="1" smtClean="0">
                    <a:latin typeface="Cambria Math" panose="02040503050406030204" pitchFamily="18" charset="0"/>
                    <a:ea typeface="Cambria Math" panose="02040503050406030204" pitchFamily="18" charset="0"/>
                  </a:rPr>
                  <a:t>bt</a:t>
                </a:r>
                <a:r>
                  <a:rPr lang="en-US" altLang="ja-JP" sz="2000" dirty="0" smtClean="0">
                    <a:latin typeface="Cambria Math" panose="02040503050406030204" pitchFamily="18" charset="0"/>
                    <a:ea typeface="Cambria Math" panose="02040503050406030204" pitchFamily="18" charset="0"/>
                  </a:rPr>
                  <a:t>, Z = z + </a:t>
                </a:r>
                <a:r>
                  <a:rPr lang="en-US" altLang="ja-JP" sz="2000" dirty="0" err="1" smtClean="0">
                    <a:latin typeface="Cambria Math" panose="02040503050406030204" pitchFamily="18" charset="0"/>
                    <a:ea typeface="Cambria Math" panose="02040503050406030204" pitchFamily="18" charset="0"/>
                  </a:rPr>
                  <a:t>ct</a:t>
                </a:r>
                <a:endParaRPr lang="en-US" altLang="ja-JP" sz="2000" dirty="0" smtClean="0">
                  <a:latin typeface="Cambria Math" panose="02040503050406030204" pitchFamily="18" charset="0"/>
                  <a:ea typeface="Cambria Math" panose="02040503050406030204" pitchFamily="18" charset="0"/>
                </a:endParaRPr>
              </a:p>
              <a:p>
                <a:pPr marL="457200" lvl="1" indent="0">
                  <a:buNone/>
                </a:pPr>
                <a:endParaRPr lang="en-US" altLang="ja-JP" sz="2000" dirty="0"/>
              </a:p>
              <a:p>
                <a:r>
                  <a:rPr lang="ja-JP" altLang="en-US" sz="2400" dirty="0" smtClean="0"/>
                  <a:t>各点</a:t>
                </a:r>
                <a:r>
                  <a:rPr lang="en-US" altLang="ja-JP" sz="2400" dirty="0" smtClean="0"/>
                  <a:t>(</a:t>
                </a:r>
                <a:r>
                  <a:rPr lang="en-US" altLang="ja-JP" sz="2000" dirty="0" err="1" smtClean="0">
                    <a:latin typeface="Cambria Math" panose="02040503050406030204" pitchFamily="18" charset="0"/>
                    <a:ea typeface="Cambria Math" panose="02040503050406030204" pitchFamily="18" charset="0"/>
                  </a:rPr>
                  <a:t>x,y,z</a:t>
                </a:r>
                <a:r>
                  <a:rPr lang="en-US" altLang="ja-JP" sz="2400" dirty="0" smtClean="0"/>
                  <a:t>)</a:t>
                </a:r>
                <a:r>
                  <a:rPr lang="ja-JP" altLang="en-US" sz="2400" dirty="0" smtClean="0"/>
                  <a:t>とカメラ</a:t>
                </a:r>
                <a:r>
                  <a:rPr lang="en-US" altLang="ja-JP" sz="2400" dirty="0" smtClean="0"/>
                  <a:t>(</a:t>
                </a:r>
                <a:r>
                  <a:rPr lang="en-US" altLang="ja-JP" sz="2000" dirty="0" smtClean="0">
                    <a:latin typeface="Cambria Math" panose="02040503050406030204" pitchFamily="18" charset="0"/>
                    <a:ea typeface="Cambria Math" panose="02040503050406030204" pitchFamily="18" charset="0"/>
                  </a:rPr>
                  <a:t>0,0,0</a:t>
                </a:r>
                <a:r>
                  <a:rPr lang="en-US" altLang="ja-JP" sz="2400" dirty="0" smtClean="0"/>
                  <a:t>)</a:t>
                </a:r>
                <a:r>
                  <a:rPr lang="ja-JP" altLang="en-US" sz="2400" dirty="0" smtClean="0"/>
                  <a:t>を結ぶ直線</a:t>
                </a:r>
                <a:r>
                  <a:rPr lang="en-US" altLang="ja-JP" sz="2400" dirty="0" smtClean="0"/>
                  <a:t>(</a:t>
                </a:r>
                <a:r>
                  <a:rPr lang="en-US" altLang="ja-JP" sz="2000" dirty="0" smtClean="0">
                    <a:latin typeface="Cambria Math" panose="02040503050406030204" pitchFamily="18" charset="0"/>
                    <a:ea typeface="Cambria Math" panose="02040503050406030204" pitchFamily="18" charset="0"/>
                  </a:rPr>
                  <a:t>X,Y,Z</a:t>
                </a:r>
                <a:r>
                  <a:rPr lang="en-US" altLang="ja-JP" sz="2400" dirty="0" smtClean="0"/>
                  <a:t>)</a:t>
                </a:r>
                <a:r>
                  <a:rPr lang="ja-JP" altLang="en-US" sz="2400" dirty="0" smtClean="0"/>
                  <a:t>の方程式</a:t>
                </a:r>
                <a:endParaRPr lang="en-US" altLang="ja-JP" sz="2400" dirty="0" smtClean="0"/>
              </a:p>
              <a:p>
                <a:pPr marL="457200" lvl="1" indent="0">
                  <a:buNone/>
                </a:pPr>
                <a:r>
                  <a:rPr lang="ja-JP" altLang="en-US" sz="2000" dirty="0" smtClean="0"/>
                  <a:t>方向ベクトル </a:t>
                </a:r>
                <a:r>
                  <a:rPr lang="en-US" altLang="ja-JP" sz="2000" dirty="0" smtClean="0">
                    <a:latin typeface="Cambria Math" panose="02040503050406030204" pitchFamily="18" charset="0"/>
                    <a:ea typeface="Cambria Math" panose="02040503050406030204" pitchFamily="18" charset="0"/>
                  </a:rPr>
                  <a:t>u = (x-0,y-0,z-0) = (</a:t>
                </a:r>
                <a:r>
                  <a:rPr lang="en-US" altLang="ja-JP" sz="2000" dirty="0" err="1" smtClean="0">
                    <a:latin typeface="Cambria Math" panose="02040503050406030204" pitchFamily="18" charset="0"/>
                    <a:ea typeface="Cambria Math" panose="02040503050406030204" pitchFamily="18" charset="0"/>
                  </a:rPr>
                  <a:t>x,y,z</a:t>
                </a:r>
                <a:r>
                  <a:rPr lang="en-US" altLang="ja-JP" sz="2000" dirty="0" smtClean="0">
                    <a:latin typeface="Cambria Math" panose="02040503050406030204" pitchFamily="18" charset="0"/>
                    <a:ea typeface="Cambria Math" panose="02040503050406030204" pitchFamily="18" charset="0"/>
                  </a:rPr>
                  <a:t>)</a:t>
                </a:r>
                <a:r>
                  <a:rPr lang="ja-JP" altLang="en-US" sz="2000" dirty="0" smtClean="0"/>
                  <a:t>　</a:t>
                </a:r>
                <a:r>
                  <a:rPr lang="en-US" altLang="ja-JP" sz="2000" dirty="0" smtClean="0"/>
                  <a:t>※</a:t>
                </a:r>
                <a:r>
                  <a:rPr lang="ja-JP" altLang="en-US" sz="2000" dirty="0" smtClean="0"/>
                  <a:t>カメラ点</a:t>
                </a:r>
                <a:r>
                  <a:rPr lang="en-US" altLang="ja-JP" sz="2000" dirty="0" smtClean="0"/>
                  <a:t>:</a:t>
                </a:r>
                <a:r>
                  <a:rPr lang="ja-JP" altLang="en-US" sz="2000" dirty="0" smtClean="0"/>
                  <a:t>始点</a:t>
                </a:r>
                <a:r>
                  <a:rPr lang="en-US" altLang="ja-JP" sz="2000" dirty="0" smtClean="0"/>
                  <a:t>, </a:t>
                </a:r>
                <a:r>
                  <a:rPr lang="ja-JP" altLang="en-US" sz="2000" dirty="0" smtClean="0"/>
                  <a:t>各点</a:t>
                </a:r>
                <a:r>
                  <a:rPr lang="en-US" altLang="ja-JP" sz="2000" dirty="0" smtClean="0"/>
                  <a:t>:</a:t>
                </a:r>
                <a:r>
                  <a:rPr lang="ja-JP" altLang="en-US" sz="2000" dirty="0" smtClean="0"/>
                  <a:t>終点</a:t>
                </a:r>
                <a:endParaRPr lang="en-US" altLang="ja-JP" sz="2000" dirty="0" smtClean="0"/>
              </a:p>
              <a:p>
                <a:pPr marL="457200" lvl="1" indent="0">
                  <a:buNone/>
                </a:pPr>
                <a:r>
                  <a:rPr lang="ja-JP" altLang="en-US" sz="2000" dirty="0" smtClean="0"/>
                  <a:t>→</a:t>
                </a:r>
                <a:r>
                  <a:rPr lang="en-US" altLang="ja-JP" sz="2000" dirty="0" smtClean="0"/>
                  <a:t>	</a:t>
                </a:r>
                <a:r>
                  <a:rPr lang="en-US" altLang="ja-JP" sz="2000" dirty="0" smtClean="0">
                    <a:latin typeface="Cambria Math" panose="02040503050406030204" pitchFamily="18" charset="0"/>
                    <a:ea typeface="Cambria Math" panose="02040503050406030204" pitchFamily="18" charset="0"/>
                  </a:rPr>
                  <a:t>X = 0 + </a:t>
                </a:r>
                <a:r>
                  <a:rPr lang="en-US" altLang="ja-JP" sz="2000" dirty="0" err="1" smtClean="0">
                    <a:latin typeface="Cambria Math" panose="02040503050406030204" pitchFamily="18" charset="0"/>
                    <a:ea typeface="Cambria Math" panose="02040503050406030204" pitchFamily="18" charset="0"/>
                  </a:rPr>
                  <a:t>xt</a:t>
                </a:r>
                <a:r>
                  <a:rPr lang="en-US" altLang="ja-JP" sz="2000" dirty="0" smtClean="0">
                    <a:latin typeface="Cambria Math" panose="02040503050406030204" pitchFamily="18" charset="0"/>
                    <a:ea typeface="Cambria Math" panose="02040503050406030204" pitchFamily="18" charset="0"/>
                  </a:rPr>
                  <a:t> = </a:t>
                </a:r>
                <a:r>
                  <a:rPr lang="en-US" altLang="ja-JP" sz="2000" dirty="0" err="1" smtClean="0">
                    <a:latin typeface="Cambria Math" panose="02040503050406030204" pitchFamily="18" charset="0"/>
                    <a:ea typeface="Cambria Math" panose="02040503050406030204" pitchFamily="18" charset="0"/>
                  </a:rPr>
                  <a:t>xt</a:t>
                </a:r>
                <a:endParaRPr lang="en-US" altLang="ja-JP" sz="2000" dirty="0" smtClean="0">
                  <a:latin typeface="Cambria Math" panose="02040503050406030204" pitchFamily="18" charset="0"/>
                  <a:ea typeface="Cambria Math" panose="02040503050406030204" pitchFamily="18" charset="0"/>
                </a:endParaRPr>
              </a:p>
              <a:p>
                <a:pPr marL="457200" lvl="1" indent="0">
                  <a:buNone/>
                </a:pPr>
                <a:r>
                  <a:rPr lang="en-US" altLang="ja-JP" sz="2000" dirty="0" smtClean="0">
                    <a:latin typeface="Cambria Math" panose="02040503050406030204" pitchFamily="18" charset="0"/>
                    <a:ea typeface="Cambria Math" panose="02040503050406030204" pitchFamily="18" charset="0"/>
                  </a:rPr>
                  <a:t>	Y = 0 + </a:t>
                </a:r>
                <a:r>
                  <a:rPr lang="en-US" altLang="ja-JP" sz="2000" dirty="0" err="1" smtClean="0">
                    <a:latin typeface="Cambria Math" panose="02040503050406030204" pitchFamily="18" charset="0"/>
                    <a:ea typeface="Cambria Math" panose="02040503050406030204" pitchFamily="18" charset="0"/>
                  </a:rPr>
                  <a:t>yt</a:t>
                </a:r>
                <a:r>
                  <a:rPr lang="en-US" altLang="ja-JP" sz="2000" dirty="0" smtClean="0">
                    <a:latin typeface="Cambria Math" panose="02040503050406030204" pitchFamily="18" charset="0"/>
                    <a:ea typeface="Cambria Math" panose="02040503050406030204" pitchFamily="18" charset="0"/>
                  </a:rPr>
                  <a:t> = </a:t>
                </a:r>
                <a:r>
                  <a:rPr lang="en-US" altLang="ja-JP" sz="2000" dirty="0" err="1" smtClean="0">
                    <a:latin typeface="Cambria Math" panose="02040503050406030204" pitchFamily="18" charset="0"/>
                    <a:ea typeface="Cambria Math" panose="02040503050406030204" pitchFamily="18" charset="0"/>
                  </a:rPr>
                  <a:t>yt</a:t>
                </a:r>
                <a:endParaRPr lang="en-US" altLang="ja-JP" sz="2000" dirty="0" smtClean="0">
                  <a:latin typeface="Cambria Math" panose="02040503050406030204" pitchFamily="18" charset="0"/>
                  <a:ea typeface="Cambria Math" panose="02040503050406030204" pitchFamily="18" charset="0"/>
                </a:endParaRPr>
              </a:p>
              <a:p>
                <a:pPr marL="457200" lvl="1" indent="0">
                  <a:buNone/>
                </a:pPr>
                <a:r>
                  <a:rPr lang="en-US" altLang="ja-JP" sz="2000" dirty="0">
                    <a:latin typeface="Cambria Math" panose="02040503050406030204" pitchFamily="18" charset="0"/>
                    <a:ea typeface="Cambria Math" panose="02040503050406030204" pitchFamily="18" charset="0"/>
                  </a:rPr>
                  <a:t>	</a:t>
                </a:r>
                <a:r>
                  <a:rPr lang="en-US" altLang="ja-JP" sz="2000" dirty="0" smtClean="0">
                    <a:latin typeface="Cambria Math" panose="02040503050406030204" pitchFamily="18" charset="0"/>
                    <a:ea typeface="Cambria Math" panose="02040503050406030204" pitchFamily="18" charset="0"/>
                  </a:rPr>
                  <a:t>Z = 0 </a:t>
                </a:r>
                <a:r>
                  <a:rPr lang="en-US" altLang="ja-JP" sz="2000" dirty="0">
                    <a:latin typeface="Cambria Math" panose="02040503050406030204" pitchFamily="18" charset="0"/>
                    <a:ea typeface="Cambria Math" panose="02040503050406030204" pitchFamily="18" charset="0"/>
                  </a:rPr>
                  <a:t>+</a:t>
                </a:r>
                <a:r>
                  <a:rPr lang="en-US" altLang="ja-JP" sz="2000" dirty="0" smtClean="0">
                    <a:latin typeface="Cambria Math" panose="02040503050406030204" pitchFamily="18" charset="0"/>
                    <a:ea typeface="Cambria Math" panose="02040503050406030204" pitchFamily="18" charset="0"/>
                  </a:rPr>
                  <a:t> </a:t>
                </a:r>
                <a:r>
                  <a:rPr lang="en-US" altLang="ja-JP" sz="2000" dirty="0" err="1" smtClean="0">
                    <a:latin typeface="Cambria Math" panose="02040503050406030204" pitchFamily="18" charset="0"/>
                    <a:ea typeface="Cambria Math" panose="02040503050406030204" pitchFamily="18" charset="0"/>
                  </a:rPr>
                  <a:t>zt</a:t>
                </a:r>
                <a:r>
                  <a:rPr lang="en-US" altLang="ja-JP" sz="2000" dirty="0" smtClean="0">
                    <a:latin typeface="Cambria Math" panose="02040503050406030204" pitchFamily="18" charset="0"/>
                    <a:ea typeface="Cambria Math" panose="02040503050406030204" pitchFamily="18" charset="0"/>
                  </a:rPr>
                  <a:t> = </a:t>
                </a:r>
                <a:r>
                  <a:rPr lang="en-US" altLang="ja-JP" sz="2000" dirty="0" err="1" smtClean="0">
                    <a:latin typeface="Cambria Math" panose="02040503050406030204" pitchFamily="18" charset="0"/>
                    <a:ea typeface="Cambria Math" panose="02040503050406030204" pitchFamily="18" charset="0"/>
                  </a:rPr>
                  <a:t>zt</a:t>
                </a:r>
                <a:endParaRPr lang="en-US" altLang="ja-JP" dirty="0" smtClean="0">
                  <a:latin typeface="Cambria Math" panose="02040503050406030204" pitchFamily="18" charset="0"/>
                  <a:ea typeface="Cambria Math" panose="02040503050406030204" pitchFamily="18" charset="0"/>
                </a:endParaRPr>
              </a:p>
              <a:p>
                <a:endParaRPr lang="en-US" altLang="ja-JP" sz="2000" dirty="0" smtClean="0"/>
              </a:p>
              <a:p>
                <a:r>
                  <a:rPr lang="ja-JP" altLang="en-US" sz="2000" dirty="0"/>
                  <a:t>球</a:t>
                </a:r>
                <a:r>
                  <a:rPr lang="ja-JP" altLang="en-US" sz="2000" dirty="0" smtClean="0"/>
                  <a:t>の方程式</a:t>
                </a:r>
                <a:r>
                  <a:rPr lang="en-US" altLang="ja-JP" sz="2000" dirty="0" smtClean="0"/>
                  <a:t>	</a:t>
                </a:r>
                <a14:m>
                  <m:oMath xmlns:m="http://schemas.openxmlformats.org/officeDocument/2006/math">
                    <m:sSup>
                      <m:sSupPr>
                        <m:ctrlPr>
                          <a:rPr lang="en-US" altLang="ja-JP" sz="2000" i="1" smtClean="0">
                            <a:latin typeface="Cambria Math"/>
                          </a:rPr>
                        </m:ctrlPr>
                      </m:sSupPr>
                      <m:e>
                        <m:r>
                          <a:rPr lang="en-US" altLang="ja-JP" sz="2000" b="0" i="1" smtClean="0">
                            <a:latin typeface="Cambria Math"/>
                          </a:rPr>
                          <m:t>𝑥</m:t>
                        </m:r>
                      </m:e>
                      <m:sup>
                        <m:r>
                          <a:rPr lang="en-US" altLang="ja-JP" sz="2000" i="1" smtClean="0">
                            <a:latin typeface="Cambria Math"/>
                          </a:rPr>
                          <m:t>2</m:t>
                        </m:r>
                      </m:sup>
                    </m:sSup>
                    <m:r>
                      <a:rPr lang="en-US" altLang="ja-JP" sz="2000" i="1" smtClean="0">
                        <a:latin typeface="Cambria Math"/>
                      </a:rPr>
                      <m:t>+</m:t>
                    </m:r>
                    <m:sSup>
                      <m:sSupPr>
                        <m:ctrlPr>
                          <a:rPr lang="en-US" altLang="ja-JP" sz="2000" i="1" smtClean="0">
                            <a:latin typeface="Cambria Math"/>
                          </a:rPr>
                        </m:ctrlPr>
                      </m:sSupPr>
                      <m:e>
                        <m:r>
                          <a:rPr lang="en-US" altLang="ja-JP" sz="2000" b="0" i="1" smtClean="0">
                            <a:latin typeface="Cambria Math"/>
                          </a:rPr>
                          <m:t>𝑦</m:t>
                        </m:r>
                      </m:e>
                      <m:sup>
                        <m:r>
                          <a:rPr lang="en-US" altLang="ja-JP" sz="2000" i="1" smtClean="0">
                            <a:latin typeface="Cambria Math"/>
                          </a:rPr>
                          <m:t>2</m:t>
                        </m:r>
                      </m:sup>
                    </m:sSup>
                    <m:r>
                      <a:rPr lang="en-US" altLang="ja-JP" sz="2000" b="0" i="1" smtClean="0">
                        <a:latin typeface="Cambria Math"/>
                      </a:rPr>
                      <m:t>+</m:t>
                    </m:r>
                    <m:sSup>
                      <m:sSupPr>
                        <m:ctrlPr>
                          <a:rPr lang="en-US" altLang="ja-JP" sz="2000" i="1">
                            <a:latin typeface="Cambria Math"/>
                          </a:rPr>
                        </m:ctrlPr>
                      </m:sSupPr>
                      <m:e>
                        <m:r>
                          <a:rPr lang="en-US" altLang="ja-JP" sz="2000" b="0" i="1" smtClean="0">
                            <a:latin typeface="Cambria Math"/>
                          </a:rPr>
                          <m:t>𝑧</m:t>
                        </m:r>
                      </m:e>
                      <m:sup>
                        <m:r>
                          <a:rPr lang="en-US" altLang="ja-JP" sz="2000" i="1">
                            <a:latin typeface="Cambria Math"/>
                          </a:rPr>
                          <m:t>2</m:t>
                        </m:r>
                      </m:sup>
                    </m:sSup>
                    <m:r>
                      <a:rPr lang="en-US" altLang="ja-JP" sz="2000" i="1" smtClean="0">
                        <a:latin typeface="Cambria Math"/>
                      </a:rPr>
                      <m:t>=</m:t>
                    </m:r>
                    <m:sSup>
                      <m:sSupPr>
                        <m:ctrlPr>
                          <a:rPr lang="en-US" altLang="ja-JP" sz="2000" i="1" smtClean="0">
                            <a:latin typeface="Cambria Math"/>
                          </a:rPr>
                        </m:ctrlPr>
                      </m:sSupPr>
                      <m:e>
                        <m:r>
                          <a:rPr lang="en-US" altLang="ja-JP" sz="2000" b="0" i="1" smtClean="0">
                            <a:latin typeface="Cambria Math"/>
                          </a:rPr>
                          <m:t>𝑟</m:t>
                        </m:r>
                      </m:e>
                      <m:sup>
                        <m:r>
                          <a:rPr lang="en-US" altLang="ja-JP" sz="2000" i="1" smtClean="0">
                            <a:latin typeface="Cambria Math"/>
                          </a:rPr>
                          <m:t>2</m:t>
                        </m:r>
                      </m:sup>
                    </m:sSup>
                  </m:oMath>
                </a14:m>
                <a:endParaRPr lang="en-US" altLang="ja-JP" sz="2000" dirty="0"/>
              </a:p>
              <a:p>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1">
                <a:blip r:embed="rId2"/>
                <a:stretch>
                  <a:fillRect l="-963" t="-161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4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 </a:t>
            </a:r>
            <a:r>
              <a:rPr lang="ja-JP" altLang="en-US" dirty="0" smtClean="0"/>
              <a:t>グリッド各点と球面の交点</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r>
                  <a:rPr lang="ja-JP" altLang="en-US" sz="2400" dirty="0" smtClean="0"/>
                  <a:t>直線</a:t>
                </a:r>
                <a:r>
                  <a:rPr lang="en-US" altLang="ja-JP" sz="2400" dirty="0" smtClean="0"/>
                  <a:t>(</a:t>
                </a:r>
                <a:r>
                  <a:rPr lang="en-US" altLang="ja-JP" sz="2000" dirty="0" smtClean="0">
                    <a:latin typeface="Cambria Math" panose="02040503050406030204" pitchFamily="18" charset="0"/>
                    <a:ea typeface="Cambria Math" panose="02040503050406030204" pitchFamily="18" charset="0"/>
                  </a:rPr>
                  <a:t>X=</a:t>
                </a:r>
                <a:r>
                  <a:rPr lang="en-US" altLang="ja-JP" sz="2000" dirty="0" err="1" smtClean="0">
                    <a:latin typeface="Cambria Math" panose="02040503050406030204" pitchFamily="18" charset="0"/>
                    <a:ea typeface="Cambria Math" panose="02040503050406030204" pitchFamily="18" charset="0"/>
                  </a:rPr>
                  <a:t>xt</a:t>
                </a:r>
                <a:r>
                  <a:rPr lang="en-US" altLang="ja-JP" sz="2000" dirty="0" smtClean="0">
                    <a:latin typeface="Cambria Math" panose="02040503050406030204" pitchFamily="18" charset="0"/>
                    <a:ea typeface="Cambria Math" panose="02040503050406030204" pitchFamily="18" charset="0"/>
                  </a:rPr>
                  <a:t>, Y=</a:t>
                </a:r>
                <a:r>
                  <a:rPr lang="en-US" altLang="ja-JP" sz="2000" dirty="0" err="1" smtClean="0">
                    <a:latin typeface="Cambria Math" panose="02040503050406030204" pitchFamily="18" charset="0"/>
                    <a:ea typeface="Cambria Math" panose="02040503050406030204" pitchFamily="18" charset="0"/>
                  </a:rPr>
                  <a:t>yt</a:t>
                </a:r>
                <a:r>
                  <a:rPr lang="en-US" altLang="ja-JP" sz="2000" dirty="0" smtClean="0">
                    <a:latin typeface="Cambria Math" panose="02040503050406030204" pitchFamily="18" charset="0"/>
                    <a:ea typeface="Cambria Math" panose="02040503050406030204" pitchFamily="18" charset="0"/>
                  </a:rPr>
                  <a:t>, Z=</a:t>
                </a:r>
                <a:r>
                  <a:rPr lang="en-US" altLang="ja-JP" sz="2000" dirty="0" err="1" smtClean="0">
                    <a:latin typeface="Cambria Math" panose="02040503050406030204" pitchFamily="18" charset="0"/>
                    <a:ea typeface="Cambria Math" panose="02040503050406030204" pitchFamily="18" charset="0"/>
                  </a:rPr>
                  <a:t>zt</a:t>
                </a:r>
                <a:r>
                  <a:rPr lang="en-US" altLang="ja-JP" sz="2400" dirty="0" smtClean="0"/>
                  <a:t>) </a:t>
                </a:r>
                <a:r>
                  <a:rPr lang="ja-JP" altLang="en-US" sz="2400" dirty="0" smtClean="0"/>
                  <a:t>を球</a:t>
                </a:r>
                <a:r>
                  <a:rPr lang="en-US" altLang="ja-JP" sz="2000" dirty="0" smtClean="0">
                    <a:latin typeface="Cambria Math" panose="02040503050406030204" pitchFamily="18" charset="0"/>
                    <a:ea typeface="Cambria Math" panose="02040503050406030204" pitchFamily="18" charset="0"/>
                  </a:rPr>
                  <a:t>(</a:t>
                </a:r>
                <a14:m>
                  <m:oMath xmlns:m="http://schemas.openxmlformats.org/officeDocument/2006/math">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𝑥</m:t>
                        </m:r>
                      </m:e>
                      <m:sup>
                        <m:r>
                          <a:rPr lang="en-US" altLang="ja-JP" sz="2000" i="1" smtClean="0">
                            <a:latin typeface="Cambria Math" panose="02040503050406030204" pitchFamily="18" charset="0"/>
                            <a:ea typeface="Cambria Math" panose="02040503050406030204" pitchFamily="18" charset="0"/>
                          </a:rPr>
                          <m:t>2</m:t>
                        </m:r>
                      </m:sup>
                    </m:sSup>
                    <m:r>
                      <a:rPr lang="en-US" altLang="ja-JP" sz="2000" i="1" smtClean="0">
                        <a:latin typeface="Cambria Math" panose="02040503050406030204" pitchFamily="18" charset="0"/>
                        <a:ea typeface="Cambria Math" panose="02040503050406030204" pitchFamily="18" charset="0"/>
                      </a:rPr>
                      <m:t>+</m:t>
                    </m:r>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𝑦</m:t>
                        </m:r>
                      </m:e>
                      <m:sup>
                        <m:r>
                          <a:rPr lang="en-US" altLang="ja-JP" sz="2000" i="1" smtClean="0">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𝑧</m:t>
                        </m:r>
                      </m:e>
                      <m:sup>
                        <m:r>
                          <a:rPr lang="en-US" altLang="ja-JP" sz="2000" i="1">
                            <a:latin typeface="Cambria Math" panose="02040503050406030204" pitchFamily="18" charset="0"/>
                            <a:ea typeface="Cambria Math" panose="02040503050406030204" pitchFamily="18" charset="0"/>
                          </a:rPr>
                          <m:t>2</m:t>
                        </m:r>
                      </m:sup>
                    </m:sSup>
                    <m:r>
                      <a:rPr lang="en-US" altLang="ja-JP" sz="2000" i="1" smtClean="0">
                        <a:latin typeface="Cambria Math" panose="02040503050406030204" pitchFamily="18" charset="0"/>
                        <a:ea typeface="Cambria Math" panose="02040503050406030204" pitchFamily="18" charset="0"/>
                      </a:rPr>
                      <m:t>=</m:t>
                    </m:r>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𝑟</m:t>
                        </m:r>
                      </m:e>
                      <m:sup>
                        <m:r>
                          <a:rPr lang="en-US" altLang="ja-JP" sz="2000" i="1" smtClean="0">
                            <a:latin typeface="Cambria Math" panose="02040503050406030204" pitchFamily="18" charset="0"/>
                            <a:ea typeface="Cambria Math" panose="02040503050406030204" pitchFamily="18" charset="0"/>
                          </a:rPr>
                          <m:t>2</m:t>
                        </m:r>
                      </m:sup>
                    </m:sSup>
                  </m:oMath>
                </a14:m>
                <a:r>
                  <a:rPr lang="en-US" altLang="ja-JP" sz="2400" dirty="0" smtClean="0"/>
                  <a:t>) </a:t>
                </a:r>
                <a:r>
                  <a:rPr lang="ja-JP" altLang="en-US" sz="2400" dirty="0" smtClean="0"/>
                  <a:t>に代入する</a:t>
                </a:r>
                <a:endParaRPr lang="en-US" altLang="ja-JP" sz="2400" dirty="0" smtClean="0"/>
              </a:p>
              <a:p>
                <a:pPr marL="457200" lvl="1" indent="0">
                  <a:buNone/>
                </a:pPr>
                <a:r>
                  <a:rPr lang="ja-JP" altLang="en-US" sz="2000" dirty="0"/>
                  <a:t>→</a:t>
                </a:r>
                <a:r>
                  <a:rPr lang="en-US" altLang="ja-JP" sz="2000" dirty="0"/>
                  <a:t>	</a:t>
                </a:r>
                <a14:m>
                  <m:oMath xmlns:m="http://schemas.openxmlformats.org/officeDocument/2006/math">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𝑥𝑡</m:t>
                        </m:r>
                        <m:r>
                          <a:rPr lang="en-US" altLang="ja-JP" sz="2000" b="0" i="1" smtClean="0">
                            <a:latin typeface="Cambria Math" panose="02040503050406030204" pitchFamily="18" charset="0"/>
                            <a:ea typeface="Cambria Math" panose="02040503050406030204" pitchFamily="18" charset="0"/>
                          </a:rPr>
                          <m:t>)</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𝑦𝑡</m:t>
                        </m:r>
                        <m:r>
                          <a:rPr lang="en-US" altLang="ja-JP" sz="2000" b="0" i="1" smtClean="0">
                            <a:latin typeface="Cambria Math" panose="02040503050406030204" pitchFamily="18" charset="0"/>
                            <a:ea typeface="Cambria Math" panose="02040503050406030204" pitchFamily="18" charset="0"/>
                          </a:rPr>
                          <m:t>)</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𝑧𝑡</m:t>
                        </m:r>
                        <m:r>
                          <a:rPr lang="en-US" altLang="ja-JP" sz="2000" b="0" i="1" smtClean="0">
                            <a:latin typeface="Cambria Math" panose="02040503050406030204" pitchFamily="18" charset="0"/>
                            <a:ea typeface="Cambria Math" panose="02040503050406030204" pitchFamily="18" charset="0"/>
                          </a:rPr>
                          <m:t>)</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𝑟</m:t>
                        </m:r>
                      </m:e>
                      <m:sup>
                        <m:r>
                          <a:rPr lang="en-US" altLang="ja-JP" sz="2000" i="1">
                            <a:latin typeface="Cambria Math" panose="02040503050406030204" pitchFamily="18" charset="0"/>
                            <a:ea typeface="Cambria Math" panose="02040503050406030204" pitchFamily="18" charset="0"/>
                          </a:rPr>
                          <m:t>2</m:t>
                        </m:r>
                      </m:sup>
                    </m:sSup>
                  </m:oMath>
                </a14:m>
                <a:endParaRPr lang="en-US" altLang="ja-JP" sz="2000" dirty="0" smtClean="0">
                  <a:latin typeface="Cambria Math" panose="02040503050406030204" pitchFamily="18" charset="0"/>
                  <a:ea typeface="Cambria Math" panose="02040503050406030204" pitchFamily="18" charset="0"/>
                </a:endParaRPr>
              </a:p>
              <a:p>
                <a:pPr marL="457200" lvl="1" indent="0">
                  <a:buNone/>
                </a:pPr>
                <a:r>
                  <a:rPr lang="en-US" altLang="ja-JP" sz="2000" dirty="0">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𝑡</m:t>
                        </m:r>
                      </m:e>
                      <m:sup>
                        <m:r>
                          <a:rPr lang="en-US" altLang="ja-JP" sz="2000" i="1">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𝑥</m:t>
                        </m:r>
                      </m:e>
                      <m:sup>
                        <m:r>
                          <a:rPr lang="en-US" altLang="ja-JP" sz="2000" i="1">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𝑦</m:t>
                        </m:r>
                      </m:e>
                      <m:sup>
                        <m:r>
                          <a:rPr lang="en-US" altLang="ja-JP" sz="2000" i="1">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𝑧</m:t>
                        </m:r>
                      </m:e>
                      <m:sup>
                        <m:r>
                          <a:rPr lang="en-US" altLang="ja-JP" sz="2000" i="1">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𝑟</m:t>
                        </m:r>
                      </m:e>
                      <m:sup>
                        <m:r>
                          <a:rPr lang="en-US" altLang="ja-JP" sz="2000" i="1">
                            <a:latin typeface="Cambria Math" panose="02040503050406030204" pitchFamily="18" charset="0"/>
                            <a:ea typeface="Cambria Math" panose="02040503050406030204" pitchFamily="18" charset="0"/>
                          </a:rPr>
                          <m:t>2</m:t>
                        </m:r>
                      </m:sup>
                    </m:sSup>
                  </m:oMath>
                </a14:m>
                <a:r>
                  <a:rPr lang="en-US" altLang="ja-JP" sz="2000" dirty="0" smtClean="0"/>
                  <a:t>		</a:t>
                </a:r>
                <a:r>
                  <a:rPr lang="ja-JP" altLang="en-US" sz="2000" dirty="0" smtClean="0"/>
                  <a:t>この二次方程式を解く</a:t>
                </a:r>
                <a:endParaRPr lang="en-US" altLang="ja-JP" sz="2000" dirty="0" smtClean="0"/>
              </a:p>
              <a:p>
                <a:endParaRPr lang="en-US" altLang="ja-JP" sz="2400" dirty="0"/>
              </a:p>
              <a:p>
                <a:r>
                  <a:rPr lang="ja-JP" altLang="en-US" sz="2400" dirty="0" smtClean="0"/>
                  <a:t>二次方程式</a:t>
                </a:r>
                <a:endParaRPr lang="en-US" altLang="ja-JP" sz="2400" dirty="0" smtClean="0"/>
              </a:p>
              <a:p>
                <a:pPr marL="457200" lvl="1" indent="0">
                  <a:buNone/>
                </a:pPr>
                <a:r>
                  <a:rPr lang="en-US" altLang="ja-JP" sz="2000" dirty="0" smtClean="0">
                    <a:latin typeface="Cambria Math" panose="02040503050406030204" pitchFamily="18" charset="0"/>
                    <a:ea typeface="Cambria Math" panose="02040503050406030204" pitchFamily="18" charset="0"/>
                  </a:rPr>
                  <a:t>a = </a:t>
                </a:r>
                <a14:m>
                  <m:oMath xmlns:m="http://schemas.openxmlformats.org/officeDocument/2006/math">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𝑥</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𝑦</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𝑧</m:t>
                        </m:r>
                      </m:e>
                      <m:sup>
                        <m:r>
                          <a:rPr lang="en-US" altLang="ja-JP" sz="2000" i="1">
                            <a:latin typeface="Cambria Math" panose="02040503050406030204" pitchFamily="18" charset="0"/>
                            <a:ea typeface="Cambria Math" panose="02040503050406030204" pitchFamily="18" charset="0"/>
                          </a:rPr>
                          <m:t>2</m:t>
                        </m:r>
                      </m:sup>
                    </m:sSup>
                  </m:oMath>
                </a14:m>
                <a:r>
                  <a:rPr lang="en-US" altLang="ja-JP" sz="2000" dirty="0" smtClean="0">
                    <a:latin typeface="Cambria Math" panose="02040503050406030204" pitchFamily="18" charset="0"/>
                    <a:ea typeface="Cambria Math" panose="02040503050406030204" pitchFamily="18" charset="0"/>
                  </a:rPr>
                  <a:t>, b = 0, c = </a:t>
                </a:r>
                <a14:m>
                  <m:oMath xmlns:m="http://schemas.openxmlformats.org/officeDocument/2006/math">
                    <m:r>
                      <a:rPr lang="en-US" altLang="ja-JP" sz="2000" b="0" i="0"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 </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𝑟</m:t>
                        </m:r>
                      </m:e>
                      <m:sup>
                        <m:r>
                          <a:rPr lang="en-US" altLang="ja-JP" sz="2000" i="1">
                            <a:latin typeface="Cambria Math" panose="02040503050406030204" pitchFamily="18" charset="0"/>
                            <a:ea typeface="Cambria Math" panose="02040503050406030204" pitchFamily="18" charset="0"/>
                          </a:rPr>
                          <m:t>2</m:t>
                        </m:r>
                      </m:sup>
                    </m:sSup>
                  </m:oMath>
                </a14:m>
                <a:endParaRPr lang="en-US" altLang="ja-JP" sz="2000" dirty="0" smtClean="0">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r>
                      <a:rPr lang="en-US" altLang="ja-JP" sz="2000" b="0" i="1" smtClean="0">
                        <a:latin typeface="Cambria Math"/>
                      </a:rPr>
                      <m:t>𝑡</m:t>
                    </m:r>
                    <m:r>
                      <a:rPr lang="en-US" altLang="ja-JP" sz="2000" i="1" smtClean="0">
                        <a:latin typeface="Cambria Math"/>
                      </a:rPr>
                      <m:t>=</m:t>
                    </m:r>
                    <m:f>
                      <m:fPr>
                        <m:ctrlPr>
                          <a:rPr lang="en-US" altLang="ja-JP" sz="2000" i="1" smtClean="0">
                            <a:latin typeface="Cambria Math"/>
                          </a:rPr>
                        </m:ctrlPr>
                      </m:fPr>
                      <m:num>
                        <m:r>
                          <a:rPr lang="en-US" altLang="ja-JP" sz="2000" i="1" smtClean="0">
                            <a:latin typeface="Cambria Math"/>
                          </a:rPr>
                          <m:t>−</m:t>
                        </m:r>
                        <m:r>
                          <a:rPr lang="en-US" altLang="ja-JP" sz="2000" i="1" smtClean="0">
                            <a:latin typeface="Cambria Math"/>
                          </a:rPr>
                          <m:t>𝑏</m:t>
                        </m:r>
                        <m:r>
                          <a:rPr lang="en-US" altLang="ja-JP" sz="2000" i="1" smtClean="0">
                            <a:latin typeface="Cambria Math"/>
                          </a:rPr>
                          <m:t>±</m:t>
                        </m:r>
                        <m:rad>
                          <m:radPr>
                            <m:degHide m:val="on"/>
                            <m:ctrlPr>
                              <a:rPr lang="en-US" altLang="ja-JP" sz="2000" i="1" smtClean="0">
                                <a:latin typeface="Cambria Math"/>
                              </a:rPr>
                            </m:ctrlPr>
                          </m:radPr>
                          <m:deg/>
                          <m:e>
                            <m:sSup>
                              <m:sSupPr>
                                <m:ctrlPr>
                                  <a:rPr lang="en-US" altLang="ja-JP" sz="2000" i="1" smtClean="0">
                                    <a:latin typeface="Cambria Math"/>
                                  </a:rPr>
                                </m:ctrlPr>
                              </m:sSupPr>
                              <m:e>
                                <m:r>
                                  <a:rPr lang="en-US" altLang="ja-JP" sz="2000" i="1" smtClean="0">
                                    <a:latin typeface="Cambria Math"/>
                                  </a:rPr>
                                  <m:t>𝑏</m:t>
                                </m:r>
                              </m:e>
                              <m:sup>
                                <m:r>
                                  <a:rPr lang="en-US" altLang="ja-JP" sz="2000" i="1" smtClean="0">
                                    <a:latin typeface="Cambria Math"/>
                                  </a:rPr>
                                  <m:t>2</m:t>
                                </m:r>
                              </m:sup>
                            </m:sSup>
                            <m:r>
                              <a:rPr lang="en-US" altLang="ja-JP" sz="2000" i="1" smtClean="0">
                                <a:latin typeface="Cambria Math"/>
                              </a:rPr>
                              <m:t>−4</m:t>
                            </m:r>
                            <m:r>
                              <a:rPr lang="en-US" altLang="ja-JP" sz="2000" i="1" smtClean="0">
                                <a:latin typeface="Cambria Math"/>
                              </a:rPr>
                              <m:t>𝑎𝑐</m:t>
                            </m:r>
                          </m:e>
                        </m:rad>
                      </m:num>
                      <m:den>
                        <m:r>
                          <a:rPr lang="en-US" altLang="ja-JP" sz="2000" i="1" smtClean="0">
                            <a:latin typeface="Cambria Math"/>
                          </a:rPr>
                          <m:t>2</m:t>
                        </m:r>
                        <m:r>
                          <a:rPr lang="en-US" altLang="ja-JP" sz="2000" i="1" smtClean="0">
                            <a:latin typeface="Cambria Math"/>
                          </a:rPr>
                          <m:t>𝑎</m:t>
                        </m:r>
                      </m:den>
                    </m:f>
                  </m:oMath>
                </a14:m>
                <a:r>
                  <a:rPr lang="en-US" altLang="ja-JP" sz="2000" dirty="0"/>
                  <a:t>	</a:t>
                </a:r>
                <a:endParaRPr lang="en-US" altLang="ja-JP" sz="2000" dirty="0" smtClean="0"/>
              </a:p>
              <a:p>
                <a:pPr marL="457200" lvl="1" indent="0">
                  <a:buNone/>
                </a:pPr>
                <a:endParaRPr lang="en-US" altLang="ja-JP" sz="2000" dirty="0"/>
              </a:p>
              <a:p>
                <a:r>
                  <a:rPr lang="en-US" altLang="ja-JP" sz="2400" dirty="0" smtClean="0">
                    <a:latin typeface="Cambria Math" panose="02040503050406030204" pitchFamily="18" charset="0"/>
                    <a:ea typeface="Cambria Math" panose="02040503050406030204" pitchFamily="18" charset="0"/>
                  </a:rPr>
                  <a:t>t </a:t>
                </a:r>
                <a:r>
                  <a:rPr lang="ja-JP" altLang="en-US" sz="2400" dirty="0" smtClean="0"/>
                  <a:t>を直線の方程式に代入して交点を求める。この時、各点</a:t>
                </a:r>
                <a:r>
                  <a:rPr lang="en-US" altLang="ja-JP" sz="2400" dirty="0" smtClean="0"/>
                  <a:t>(</a:t>
                </a:r>
                <a:r>
                  <a:rPr lang="en-US" altLang="ja-JP" sz="2400" dirty="0" err="1" smtClean="0">
                    <a:latin typeface="Cambria Math" panose="02040503050406030204" pitchFamily="18" charset="0"/>
                    <a:ea typeface="Cambria Math" panose="02040503050406030204" pitchFamily="18" charset="0"/>
                  </a:rPr>
                  <a:t>x,y,z</a:t>
                </a:r>
                <a:r>
                  <a:rPr lang="en-US" altLang="ja-JP" sz="2400" dirty="0" smtClean="0"/>
                  <a:t>)</a:t>
                </a:r>
                <a:r>
                  <a:rPr lang="ja-JP" altLang="en-US" sz="2400" dirty="0" smtClean="0"/>
                  <a:t>に近い交点を採用する。</a:t>
                </a:r>
                <a:r>
                  <a:rPr lang="en-US" altLang="ja-JP" sz="2400" dirty="0" smtClean="0"/>
                  <a:t>(</a:t>
                </a:r>
                <a:r>
                  <a:rPr lang="ja-JP" altLang="en-US" sz="2400" dirty="0" smtClean="0"/>
                  <a:t>差の絶対値の比較</a:t>
                </a:r>
                <a:r>
                  <a:rPr lang="en-US" altLang="ja-JP" sz="2400" dirty="0" smtClean="0"/>
                  <a:t>)</a:t>
                </a:r>
                <a:endParaRPr lang="en-US" altLang="ja-JP" sz="2400" dirty="0"/>
              </a:p>
              <a:p>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1">
                <a:blip r:embed="rId2"/>
                <a:stretch>
                  <a:fillRect l="-963" t="-161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7969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 </a:t>
            </a:r>
            <a:r>
              <a:rPr kumimoji="1" lang="ja-JP" altLang="en-US" dirty="0" smtClean="0"/>
              <a:t>極座標変換</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a:bodyPr>
              <a:lstStyle/>
              <a:p>
                <a:r>
                  <a:rPr kumimoji="1" lang="ja-JP" altLang="en-US" sz="2400" dirty="0" smtClean="0"/>
                  <a:t>変換式</a:t>
                </a:r>
                <a:endParaRPr lang="en-US" altLang="ja-JP" sz="1600" dirty="0" smtClean="0"/>
              </a:p>
              <a:p>
                <a:pPr marL="457200" lvl="1" indent="0">
                  <a:buNone/>
                </a:pPr>
                <a:r>
                  <a:rPr lang="ja-JP" altLang="en-US" sz="2000" dirty="0"/>
                  <a:t>原点からの</a:t>
                </a:r>
                <a:r>
                  <a:rPr lang="ja-JP" altLang="en-US" sz="2000" dirty="0" smtClean="0"/>
                  <a:t>距離 </a:t>
                </a:r>
                <a:r>
                  <a:rPr lang="en-US" altLang="ja-JP" sz="2000" dirty="0" smtClean="0">
                    <a:latin typeface="Cambria Math" panose="02040503050406030204" pitchFamily="18" charset="0"/>
                    <a:ea typeface="Cambria Math" panose="02040503050406030204" pitchFamily="18" charset="0"/>
                  </a:rPr>
                  <a:t>r = </a:t>
                </a:r>
                <a14:m>
                  <m:oMath xmlns:m="http://schemas.openxmlformats.org/officeDocument/2006/math">
                    <m:rad>
                      <m:radPr>
                        <m:degHide m:val="on"/>
                        <m:ctrlPr>
                          <a:rPr lang="ja-JP" altLang="en-US" sz="2000" i="1">
                            <a:latin typeface="Cambria Math"/>
                          </a:rPr>
                        </m:ctrlPr>
                      </m:radPr>
                      <m:deg/>
                      <m:e>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𝑥</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𝑦</m:t>
                            </m:r>
                          </m:e>
                          <m:sup>
                            <m:r>
                              <a:rPr lang="en-US" altLang="ja-JP" sz="2000" i="1">
                                <a:latin typeface="Cambria Math" panose="02040503050406030204" pitchFamily="18" charset="0"/>
                                <a:ea typeface="Cambria Math" panose="02040503050406030204" pitchFamily="18" charset="0"/>
                              </a:rPr>
                              <m:t>2</m:t>
                            </m:r>
                          </m:sup>
                        </m:sSup>
                        <m:r>
                          <a:rPr lang="en-US" altLang="ja-JP" sz="2000" i="1">
                            <a:latin typeface="Cambria Math" panose="02040503050406030204" pitchFamily="18" charset="0"/>
                            <a:ea typeface="Cambria Math" panose="02040503050406030204" pitchFamily="18" charset="0"/>
                          </a:rPr>
                          <m:t>+</m:t>
                        </m:r>
                        <m:sSup>
                          <m:sSupPr>
                            <m:ctrlPr>
                              <a:rPr lang="en-US" altLang="ja-JP" sz="2000" i="1">
                                <a:latin typeface="Cambria Math"/>
                                <a:ea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𝑧</m:t>
                            </m:r>
                          </m:e>
                          <m:sup>
                            <m:r>
                              <a:rPr lang="en-US" altLang="ja-JP" sz="2000" i="1">
                                <a:latin typeface="Cambria Math" panose="02040503050406030204" pitchFamily="18" charset="0"/>
                                <a:ea typeface="Cambria Math" panose="02040503050406030204" pitchFamily="18" charset="0"/>
                              </a:rPr>
                              <m:t>2</m:t>
                            </m:r>
                          </m:sup>
                        </m:sSup>
                      </m:e>
                    </m:rad>
                  </m:oMath>
                </a14:m>
                <a:endParaRPr lang="en-US" altLang="ja-JP" sz="2000" dirty="0" smtClean="0">
                  <a:latin typeface="Cambria Math" panose="02040503050406030204" pitchFamily="18" charset="0"/>
                  <a:ea typeface="Cambria Math" panose="02040503050406030204" pitchFamily="18" charset="0"/>
                </a:endParaRPr>
              </a:p>
              <a:p>
                <a:pPr marL="457200" lvl="1" indent="0">
                  <a:buNone/>
                </a:pPr>
                <a:r>
                  <a:rPr lang="en-US" altLang="ja-JP" sz="2000" dirty="0" smtClean="0"/>
                  <a:t>Z</a:t>
                </a:r>
                <a:r>
                  <a:rPr lang="ja-JP" altLang="en-US" sz="2000" dirty="0" smtClean="0"/>
                  <a:t>軸からの角度</a:t>
                </a:r>
                <a:r>
                  <a:rPr lang="ja-JP" altLang="en-US" sz="2000" dirty="0"/>
                  <a:t>　</a:t>
                </a:r>
                <a:r>
                  <a:rPr lang="en-US" altLang="ja-JP" sz="2000" dirty="0" smtClean="0">
                    <a:latin typeface="Cambria Math" panose="02040503050406030204" pitchFamily="18" charset="0"/>
                    <a:ea typeface="Cambria Math" panose="02040503050406030204" pitchFamily="18" charset="0"/>
                  </a:rPr>
                  <a:t>Θ = </a:t>
                </a:r>
                <a14:m>
                  <m:oMath xmlns:m="http://schemas.openxmlformats.org/officeDocument/2006/math">
                    <m:func>
                      <m:funcPr>
                        <m:ctrlPr>
                          <a:rPr lang="en-US" altLang="ja-JP" sz="2000" i="1" smtClean="0">
                            <a:latin typeface="Cambria Math"/>
                            <a:ea typeface="Cambria Math" panose="02040503050406030204" pitchFamily="18" charset="0"/>
                          </a:rPr>
                        </m:ctrlPr>
                      </m:funcPr>
                      <m:fName>
                        <m:sSup>
                          <m:sSupPr>
                            <m:ctrlPr>
                              <a:rPr lang="en-US" altLang="ja-JP" sz="2000" i="1" smtClean="0">
                                <a:latin typeface="Cambria Math"/>
                                <a:ea typeface="Cambria Math" panose="02040503050406030204" pitchFamily="18" charset="0"/>
                              </a:rPr>
                            </m:ctrlPr>
                          </m:sSupPr>
                          <m:e>
                            <m:r>
                              <m:rPr>
                                <m:sty m:val="p"/>
                              </m:rPr>
                              <a:rPr lang="en-US" altLang="ja-JP" sz="2000" i="0" smtClean="0">
                                <a:latin typeface="Cambria Math" panose="02040503050406030204" pitchFamily="18" charset="0"/>
                                <a:ea typeface="Cambria Math" panose="02040503050406030204" pitchFamily="18" charset="0"/>
                              </a:rPr>
                              <m:t>cos</m:t>
                            </m:r>
                          </m:e>
                          <m:sup>
                            <m:r>
                              <a:rPr lang="en-US" altLang="ja-JP" sz="2000" i="1" smtClean="0">
                                <a:latin typeface="Cambria Math" panose="02040503050406030204" pitchFamily="18" charset="0"/>
                                <a:ea typeface="Cambria Math" panose="02040503050406030204" pitchFamily="18" charset="0"/>
                              </a:rPr>
                              <m:t>−1</m:t>
                            </m:r>
                          </m:sup>
                        </m:sSup>
                      </m:fName>
                      <m:e>
                        <m:f>
                          <m:fPr>
                            <m:ctrlPr>
                              <a:rPr lang="en-US" altLang="ja-JP" sz="2000" i="1" smtClean="0">
                                <a:latin typeface="Cambria Math"/>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𝑧</m:t>
                            </m:r>
                          </m:num>
                          <m:den>
                            <m:rad>
                              <m:radPr>
                                <m:degHide m:val="on"/>
                                <m:ctrlPr>
                                  <a:rPr lang="en-US" altLang="ja-JP" sz="2000" i="1" smtClean="0">
                                    <a:latin typeface="Cambria Math"/>
                                    <a:ea typeface="Cambria Math" panose="02040503050406030204" pitchFamily="18" charset="0"/>
                                  </a:rPr>
                                </m:ctrlPr>
                              </m:radPr>
                              <m:deg/>
                              <m:e>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𝑥</m:t>
                                    </m:r>
                                  </m:e>
                                  <m:sup>
                                    <m:r>
                                      <a:rPr lang="en-US" altLang="ja-JP" sz="2000" i="1" smtClean="0">
                                        <a:latin typeface="Cambria Math" panose="02040503050406030204" pitchFamily="18" charset="0"/>
                                        <a:ea typeface="Cambria Math" panose="02040503050406030204" pitchFamily="18" charset="0"/>
                                      </a:rPr>
                                      <m:t>2</m:t>
                                    </m:r>
                                  </m:sup>
                                </m:sSup>
                                <m:r>
                                  <a:rPr lang="en-US" altLang="ja-JP" sz="2000" i="1" smtClean="0">
                                    <a:latin typeface="Cambria Math" panose="02040503050406030204" pitchFamily="18" charset="0"/>
                                    <a:ea typeface="Cambria Math" panose="02040503050406030204" pitchFamily="18" charset="0"/>
                                  </a:rPr>
                                  <m:t>+</m:t>
                                </m:r>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𝑦</m:t>
                                    </m:r>
                                  </m:e>
                                  <m:sup>
                                    <m:r>
                                      <a:rPr lang="en-US" altLang="ja-JP" sz="2000" i="1" smtClean="0">
                                        <a:latin typeface="Cambria Math" panose="02040503050406030204" pitchFamily="18" charset="0"/>
                                        <a:ea typeface="Cambria Math" panose="02040503050406030204" pitchFamily="18" charset="0"/>
                                      </a:rPr>
                                      <m:t>2</m:t>
                                    </m:r>
                                  </m:sup>
                                </m:sSup>
                                <m:r>
                                  <a:rPr lang="en-US" altLang="ja-JP" sz="2000" b="0" i="1" smtClean="0">
                                    <a:latin typeface="Cambria Math" panose="02040503050406030204" pitchFamily="18" charset="0"/>
                                    <a:ea typeface="Cambria Math" panose="02040503050406030204" pitchFamily="18" charset="0"/>
                                  </a:rPr>
                                  <m:t>+</m:t>
                                </m:r>
                                <m:sSup>
                                  <m:sSupPr>
                                    <m:ctrlPr>
                                      <a:rPr lang="en-US" altLang="ja-JP" sz="2000" i="1" smtClean="0">
                                        <a:latin typeface="Cambria Math"/>
                                        <a:ea typeface="Cambria Math" panose="02040503050406030204" pitchFamily="18" charset="0"/>
                                      </a:rPr>
                                    </m:ctrlPr>
                                  </m:sSupPr>
                                  <m:e>
                                    <m:r>
                                      <a:rPr lang="en-US" altLang="ja-JP" sz="2000" b="0" i="1" smtClean="0">
                                        <a:latin typeface="Cambria Math" panose="02040503050406030204" pitchFamily="18" charset="0"/>
                                        <a:ea typeface="Cambria Math" panose="02040503050406030204" pitchFamily="18" charset="0"/>
                                      </a:rPr>
                                      <m:t>𝑧</m:t>
                                    </m:r>
                                  </m:e>
                                  <m:sup>
                                    <m:r>
                                      <a:rPr lang="en-US" altLang="ja-JP" sz="2000" i="1" smtClean="0">
                                        <a:latin typeface="Cambria Math" panose="02040503050406030204" pitchFamily="18" charset="0"/>
                                        <a:ea typeface="Cambria Math" panose="02040503050406030204" pitchFamily="18" charset="0"/>
                                      </a:rPr>
                                      <m:t>2</m:t>
                                    </m:r>
                                  </m:sup>
                                </m:sSup>
                              </m:e>
                            </m:rad>
                          </m:den>
                        </m:f>
                      </m:e>
                    </m:func>
                  </m:oMath>
                </a14:m>
                <a:endParaRPr lang="en-US" altLang="ja-JP" sz="2000" dirty="0" smtClean="0">
                  <a:latin typeface="Cambria Math" panose="02040503050406030204" pitchFamily="18" charset="0"/>
                  <a:ea typeface="Cambria Math" panose="02040503050406030204" pitchFamily="18" charset="0"/>
                </a:endParaRPr>
              </a:p>
              <a:p>
                <a:pPr marL="457200" lvl="1" indent="0">
                  <a:buNone/>
                </a:pPr>
                <a:r>
                  <a:rPr lang="en-US" altLang="ja-JP" sz="2000" dirty="0"/>
                  <a:t>X</a:t>
                </a:r>
                <a:r>
                  <a:rPr lang="ja-JP" altLang="en-US" sz="2000" dirty="0" smtClean="0"/>
                  <a:t>軸</a:t>
                </a:r>
                <a:r>
                  <a:rPr lang="ja-JP" altLang="en-US" sz="2000" dirty="0"/>
                  <a:t>からの</a:t>
                </a:r>
                <a:r>
                  <a:rPr lang="ja-JP" altLang="en-US" sz="2000" dirty="0" smtClean="0"/>
                  <a:t>角度　</a:t>
                </a:r>
                <a:r>
                  <a:rPr lang="en-US" altLang="ja-JP" sz="2000" dirty="0" smtClean="0">
                    <a:latin typeface="Cambria Math" panose="02040503050406030204" pitchFamily="18" charset="0"/>
                    <a:ea typeface="Cambria Math" panose="02040503050406030204" pitchFamily="18" charset="0"/>
                  </a:rPr>
                  <a:t>φ = </a:t>
                </a:r>
                <a14:m>
                  <m:oMath xmlns:m="http://schemas.openxmlformats.org/officeDocument/2006/math">
                    <m:func>
                      <m:funcPr>
                        <m:ctrlPr>
                          <a:rPr lang="en-US" altLang="ja-JP" sz="2000" i="1" smtClean="0">
                            <a:latin typeface="Cambria Math"/>
                            <a:ea typeface="Cambria Math" panose="02040503050406030204" pitchFamily="18" charset="0"/>
                          </a:rPr>
                        </m:ctrlPr>
                      </m:funcPr>
                      <m:fName>
                        <m:sSup>
                          <m:sSupPr>
                            <m:ctrlPr>
                              <a:rPr lang="en-US" altLang="ja-JP" sz="2000" i="1" smtClean="0">
                                <a:latin typeface="Cambria Math"/>
                                <a:ea typeface="Cambria Math" panose="02040503050406030204" pitchFamily="18" charset="0"/>
                              </a:rPr>
                            </m:ctrlPr>
                          </m:sSupPr>
                          <m:e>
                            <m:r>
                              <m:rPr>
                                <m:sty m:val="p"/>
                              </m:rPr>
                              <a:rPr lang="en-US" altLang="ja-JP" sz="2000" i="0" smtClean="0">
                                <a:latin typeface="Cambria Math" panose="02040503050406030204" pitchFamily="18" charset="0"/>
                                <a:ea typeface="Cambria Math" panose="02040503050406030204" pitchFamily="18" charset="0"/>
                              </a:rPr>
                              <m:t>tan</m:t>
                            </m:r>
                          </m:e>
                          <m:sup>
                            <m:r>
                              <a:rPr lang="en-US" altLang="ja-JP" sz="2000" i="1" smtClean="0">
                                <a:latin typeface="Cambria Math" panose="02040503050406030204" pitchFamily="18" charset="0"/>
                                <a:ea typeface="Cambria Math" panose="02040503050406030204" pitchFamily="18" charset="0"/>
                              </a:rPr>
                              <m:t>−1</m:t>
                            </m:r>
                          </m:sup>
                        </m:sSup>
                      </m:fName>
                      <m:e>
                        <m:f>
                          <m:fPr>
                            <m:ctrlPr>
                              <a:rPr lang="en-US" altLang="ja-JP" sz="2000" i="1" smtClean="0">
                                <a:latin typeface="Cambria Math"/>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𝑦</m:t>
                            </m:r>
                          </m:num>
                          <m:den>
                            <m:r>
                              <a:rPr lang="en-US" altLang="ja-JP" sz="2000" b="0" i="1" smtClean="0">
                                <a:latin typeface="Cambria Math" panose="02040503050406030204" pitchFamily="18" charset="0"/>
                                <a:ea typeface="Cambria Math" panose="02040503050406030204" pitchFamily="18" charset="0"/>
                              </a:rPr>
                              <m:t>𝑧</m:t>
                            </m:r>
                          </m:den>
                        </m:f>
                      </m:e>
                    </m:func>
                  </m:oMath>
                </a14:m>
                <a:endParaRPr lang="en-US" altLang="ja-JP" sz="2000" dirty="0" smtClean="0">
                  <a:latin typeface="Cambria Math" panose="02040503050406030204" pitchFamily="18" charset="0"/>
                  <a:ea typeface="Cambria Math" panose="020405030504060302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1">
                <a:blip r:embed="rId2"/>
                <a:stretch>
                  <a:fillRect l="-963" t="-1617"/>
                </a:stretch>
              </a:blipFill>
            </p:spPr>
            <p:txBody>
              <a:bodyPr/>
              <a:lstStyle/>
              <a:p>
                <a:r>
                  <a:rPr lang="ja-JP" altLang="en-US">
                    <a:noFill/>
                  </a:rPr>
                  <a:t> </a:t>
                </a:r>
              </a:p>
            </p:txBody>
          </p:sp>
        </mc:Fallback>
      </mc:AlternateContent>
      <p:pic>
        <p:nvPicPr>
          <p:cNvPr id="4" name="Picture 4" descr="http://i1.wp.com/science.shinshu-u.ac.jp/~tiiyama/wp-content/uploads/2011/02/Spherical_with_grid.png?resize=400%2C3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33" y="3284984"/>
            <a:ext cx="3325913" cy="296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8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3. </a:t>
            </a:r>
            <a:r>
              <a:rPr kumimoji="1" lang="ja-JP" altLang="en-US" dirty="0" smtClean="0"/>
              <a:t>円筒展開</a:t>
            </a:r>
            <a:endParaRPr kumimoji="1" lang="ja-JP" altLang="en-US" dirty="0"/>
          </a:p>
        </p:txBody>
      </p:sp>
      <p:sp>
        <p:nvSpPr>
          <p:cNvPr id="3" name="コンテンツ プレースホルダー 2"/>
          <p:cNvSpPr>
            <a:spLocks noGrp="1"/>
          </p:cNvSpPr>
          <p:nvPr>
            <p:ph idx="1"/>
          </p:nvPr>
        </p:nvSpPr>
        <p:spPr/>
        <p:txBody>
          <a:bodyPr/>
          <a:lstStyle/>
          <a:p>
            <a:r>
              <a:rPr lang="el-GR" altLang="ja-JP" sz="2400" dirty="0" smtClean="0">
                <a:latin typeface="Cambria Math" panose="02040503050406030204" pitchFamily="18" charset="0"/>
                <a:ea typeface="Cambria Math" panose="02040503050406030204" pitchFamily="18" charset="0"/>
              </a:rPr>
              <a:t>Φ</a:t>
            </a:r>
            <a:r>
              <a:rPr lang="ja-JP" altLang="en-US" sz="2400" dirty="0" smtClean="0"/>
              <a:t>において</a:t>
            </a:r>
            <a:r>
              <a:rPr lang="en-US" altLang="ja-JP" sz="2400" dirty="0" smtClean="0"/>
              <a:t>math</a:t>
            </a:r>
            <a:r>
              <a:rPr lang="ja-JP" altLang="en-US" sz="2400" dirty="0" smtClean="0"/>
              <a:t>関数の</a:t>
            </a:r>
            <a:r>
              <a:rPr lang="en-US" altLang="ja-JP" sz="2400" dirty="0" smtClean="0"/>
              <a:t>atan2</a:t>
            </a:r>
            <a:r>
              <a:rPr lang="ja-JP" altLang="en-US" sz="2400" dirty="0" smtClean="0"/>
              <a:t>は戻り値</a:t>
            </a:r>
            <a:r>
              <a:rPr lang="en-US" altLang="ja-JP" sz="2400" dirty="0">
                <a:latin typeface="+mn-ea"/>
              </a:rPr>
              <a:t>(</a:t>
            </a:r>
            <a:r>
              <a:rPr lang="ja-JP" altLang="en-US" sz="2400" dirty="0">
                <a:latin typeface="+mn-ea"/>
              </a:rPr>
              <a:t>ラジアン</a:t>
            </a:r>
            <a:r>
              <a:rPr lang="en-US" altLang="ja-JP" sz="2400" dirty="0">
                <a:latin typeface="+mn-ea"/>
              </a:rPr>
              <a:t>)</a:t>
            </a:r>
            <a:r>
              <a:rPr lang="ja-JP" altLang="en-US" sz="2400" dirty="0" smtClean="0"/>
              <a:t>が </a:t>
            </a:r>
            <a:r>
              <a:rPr lang="en-US" altLang="ja-JP" sz="2400" dirty="0" smtClean="0">
                <a:latin typeface="Cambria Math" panose="02040503050406030204" pitchFamily="18" charset="0"/>
                <a:ea typeface="Cambria Math" panose="02040503050406030204" pitchFamily="18" charset="0"/>
              </a:rPr>
              <a:t>-π </a:t>
            </a:r>
            <a:r>
              <a:rPr lang="ja-JP" altLang="en-US" sz="2400" dirty="0" smtClean="0">
                <a:latin typeface="Cambria Math" panose="02040503050406030204" pitchFamily="18" charset="0"/>
              </a:rPr>
              <a:t>～ </a:t>
            </a:r>
            <a:r>
              <a:rPr lang="en-US" altLang="ja-JP" sz="2400" dirty="0" smtClean="0">
                <a:latin typeface="Cambria Math" panose="02040503050406030204" pitchFamily="18" charset="0"/>
                <a:ea typeface="Cambria Math" panose="02040503050406030204" pitchFamily="18" charset="0"/>
              </a:rPr>
              <a:t>π</a:t>
            </a:r>
            <a:r>
              <a:rPr lang="ja-JP" altLang="en-US" sz="2400" dirty="0">
                <a:latin typeface="Cambria Math" panose="02040503050406030204" pitchFamily="18" charset="0"/>
                <a:ea typeface="Cambria Math" panose="02040503050406030204" pitchFamily="18" charset="0"/>
              </a:rPr>
              <a:t> </a:t>
            </a:r>
            <a:r>
              <a:rPr lang="ja-JP" altLang="en-US" sz="2400" dirty="0" smtClean="0">
                <a:latin typeface="+mn-ea"/>
              </a:rPr>
              <a:t>なので展開した時に</a:t>
            </a:r>
            <a:r>
              <a:rPr lang="en-US" altLang="ja-JP" sz="2400" dirty="0" smtClean="0">
                <a:latin typeface="Cambria Math" panose="02040503050406030204" pitchFamily="18" charset="0"/>
                <a:ea typeface="Cambria Math" panose="02040503050406030204" pitchFamily="18" charset="0"/>
              </a:rPr>
              <a:t>0 </a:t>
            </a:r>
            <a:r>
              <a:rPr lang="ja-JP" altLang="en-US" sz="2400" dirty="0" smtClean="0">
                <a:latin typeface="Cambria Math" panose="02040503050406030204" pitchFamily="18" charset="0"/>
              </a:rPr>
              <a:t>～ </a:t>
            </a:r>
            <a:r>
              <a:rPr lang="en-US" altLang="ja-JP" sz="2400" dirty="0" smtClean="0">
                <a:latin typeface="Cambria Math" panose="02040503050406030204" pitchFamily="18" charset="0"/>
                <a:ea typeface="Cambria Math" panose="02040503050406030204" pitchFamily="18" charset="0"/>
              </a:rPr>
              <a:t>2π</a:t>
            </a:r>
            <a:r>
              <a:rPr lang="ja-JP" altLang="en-US" sz="2400" dirty="0" smtClean="0">
                <a:latin typeface="+mn-ea"/>
              </a:rPr>
              <a:t>がカメラ方向と一致するように変換</a:t>
            </a:r>
            <a:endParaRPr lang="en-US" altLang="ja-JP" sz="1200" dirty="0">
              <a:latin typeface="+mn-ea"/>
            </a:endParaRPr>
          </a:p>
          <a:p>
            <a:pPr lvl="1"/>
            <a:r>
              <a:rPr lang="el-GR" altLang="ja-JP" sz="2000" dirty="0">
                <a:latin typeface="Cambria Math" panose="02040503050406030204" pitchFamily="18" charset="0"/>
                <a:ea typeface="Cambria Math" panose="02040503050406030204" pitchFamily="18" charset="0"/>
              </a:rPr>
              <a:t>Φ</a:t>
            </a:r>
            <a:r>
              <a:rPr lang="ja-JP" altLang="en-US" sz="2000" dirty="0" smtClean="0">
                <a:latin typeface="+mn-ea"/>
              </a:rPr>
              <a:t>の値がマイナスの時に　</a:t>
            </a:r>
            <a:r>
              <a:rPr lang="en-US" altLang="ja-JP" sz="2000" dirty="0" smtClean="0">
                <a:latin typeface="Cambria Math" panose="02040503050406030204" pitchFamily="18" charset="0"/>
                <a:ea typeface="Cambria Math" panose="02040503050406030204" pitchFamily="18" charset="0"/>
              </a:rPr>
              <a:t>2π + </a:t>
            </a:r>
            <a:r>
              <a:rPr lang="el-GR" altLang="ja-JP" sz="2000" dirty="0">
                <a:latin typeface="Cambria Math" panose="02040503050406030204" pitchFamily="18" charset="0"/>
                <a:ea typeface="Cambria Math" panose="02040503050406030204" pitchFamily="18" charset="0"/>
              </a:rPr>
              <a:t>Φ</a:t>
            </a:r>
            <a:endParaRPr kumimoji="1" lang="ja-JP" altLang="en-US" dirty="0"/>
          </a:p>
        </p:txBody>
      </p:sp>
      <p:sp>
        <p:nvSpPr>
          <p:cNvPr id="29" name="円/楕円 28"/>
          <p:cNvSpPr/>
          <p:nvPr/>
        </p:nvSpPr>
        <p:spPr>
          <a:xfrm>
            <a:off x="1581854" y="3713990"/>
            <a:ext cx="1944216"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1509846" y="3281942"/>
            <a:ext cx="1044116" cy="2808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797878" y="4524080"/>
            <a:ext cx="432048" cy="3240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二等辺三角形 31"/>
          <p:cNvSpPr/>
          <p:nvPr/>
        </p:nvSpPr>
        <p:spPr>
          <a:xfrm rot="16200000">
            <a:off x="2224447" y="4524080"/>
            <a:ext cx="360040" cy="32403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33" name="直線矢印コネクタ 32"/>
          <p:cNvCxnSpPr/>
          <p:nvPr/>
        </p:nvCxnSpPr>
        <p:spPr>
          <a:xfrm>
            <a:off x="789766" y="4686098"/>
            <a:ext cx="313416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直線矢印コネクタ 33"/>
          <p:cNvCxnSpPr/>
          <p:nvPr/>
        </p:nvCxnSpPr>
        <p:spPr>
          <a:xfrm flipH="1" flipV="1">
            <a:off x="2553962" y="3284342"/>
            <a:ext cx="12523" cy="28059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 name="テキスト ボックス 34"/>
          <p:cNvSpPr txBox="1"/>
          <p:nvPr/>
        </p:nvSpPr>
        <p:spPr>
          <a:xfrm>
            <a:off x="2646119" y="3157665"/>
            <a:ext cx="335313" cy="369332"/>
          </a:xfrm>
          <a:prstGeom prst="rect">
            <a:avLst/>
          </a:prstGeom>
          <a:noFill/>
        </p:spPr>
        <p:txBody>
          <a:bodyPr wrap="square" rtlCol="0">
            <a:spAutoFit/>
          </a:bodyPr>
          <a:lstStyle/>
          <a:p>
            <a:r>
              <a:rPr kumimoji="1" lang="en-US" altLang="ja-JP" dirty="0" smtClean="0"/>
              <a:t>x</a:t>
            </a:r>
            <a:endParaRPr kumimoji="1" lang="ja-JP" altLang="en-US" dirty="0"/>
          </a:p>
        </p:txBody>
      </p:sp>
      <p:sp>
        <p:nvSpPr>
          <p:cNvPr id="37" name="テキスト ボックス 36"/>
          <p:cNvSpPr txBox="1"/>
          <p:nvPr/>
        </p:nvSpPr>
        <p:spPr>
          <a:xfrm>
            <a:off x="2658267" y="4830546"/>
            <a:ext cx="646331" cy="369332"/>
          </a:xfrm>
          <a:prstGeom prst="rect">
            <a:avLst/>
          </a:prstGeom>
          <a:noFill/>
        </p:spPr>
        <p:txBody>
          <a:bodyPr wrap="none" rtlCol="0">
            <a:spAutoFit/>
          </a:bodyPr>
          <a:lstStyle/>
          <a:p>
            <a:r>
              <a:rPr lang="ja-JP" altLang="en-US" dirty="0"/>
              <a:t>球体</a:t>
            </a:r>
            <a:endParaRPr kumimoji="1" lang="ja-JP" altLang="en-US" dirty="0"/>
          </a:p>
        </p:txBody>
      </p:sp>
      <p:sp>
        <p:nvSpPr>
          <p:cNvPr id="38" name="テキスト ボックス 37"/>
          <p:cNvSpPr txBox="1"/>
          <p:nvPr/>
        </p:nvSpPr>
        <p:spPr>
          <a:xfrm>
            <a:off x="1649860" y="4136746"/>
            <a:ext cx="728084" cy="369332"/>
          </a:xfrm>
          <a:prstGeom prst="rect">
            <a:avLst/>
          </a:prstGeom>
          <a:noFill/>
        </p:spPr>
        <p:txBody>
          <a:bodyPr wrap="none" rtlCol="0">
            <a:spAutoFit/>
          </a:bodyPr>
          <a:lstStyle/>
          <a:p>
            <a:r>
              <a:rPr kumimoji="1" lang="ja-JP" altLang="en-US" dirty="0" smtClean="0"/>
              <a:t>カメラ</a:t>
            </a:r>
            <a:endParaRPr kumimoji="1" lang="ja-JP" altLang="en-US" dirty="0"/>
          </a:p>
        </p:txBody>
      </p:sp>
      <p:sp>
        <p:nvSpPr>
          <p:cNvPr id="49" name="テキスト ボックス 48"/>
          <p:cNvSpPr txBox="1"/>
          <p:nvPr/>
        </p:nvSpPr>
        <p:spPr>
          <a:xfrm>
            <a:off x="4067944" y="4461214"/>
            <a:ext cx="335313" cy="369332"/>
          </a:xfrm>
          <a:prstGeom prst="rect">
            <a:avLst/>
          </a:prstGeom>
          <a:noFill/>
        </p:spPr>
        <p:txBody>
          <a:bodyPr wrap="square" rtlCol="0">
            <a:spAutoFit/>
          </a:bodyPr>
          <a:lstStyle/>
          <a:p>
            <a:r>
              <a:rPr kumimoji="1" lang="en-US" altLang="ja-JP" dirty="0" smtClean="0"/>
              <a:t>y</a:t>
            </a:r>
            <a:endParaRPr kumimoji="1" lang="ja-JP" altLang="en-US" dirty="0"/>
          </a:p>
        </p:txBody>
      </p:sp>
      <p:sp>
        <p:nvSpPr>
          <p:cNvPr id="50" name="円/楕円 49"/>
          <p:cNvSpPr/>
          <p:nvPr/>
        </p:nvSpPr>
        <p:spPr>
          <a:xfrm>
            <a:off x="5596155" y="3713990"/>
            <a:ext cx="1944216"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6586120" y="3157665"/>
            <a:ext cx="1044116" cy="2808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6892154" y="4506510"/>
            <a:ext cx="432048" cy="3240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二等辺三角形 52"/>
          <p:cNvSpPr/>
          <p:nvPr/>
        </p:nvSpPr>
        <p:spPr>
          <a:xfrm rot="5400000">
            <a:off x="6568118" y="4506078"/>
            <a:ext cx="360040" cy="32403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a:off x="4804067" y="4686098"/>
            <a:ext cx="313416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5" name="直線矢印コネクタ 54"/>
          <p:cNvCxnSpPr/>
          <p:nvPr/>
        </p:nvCxnSpPr>
        <p:spPr>
          <a:xfrm flipH="1" flipV="1">
            <a:off x="6568263" y="3284342"/>
            <a:ext cx="12523" cy="28059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6" name="テキスト ボックス 55"/>
          <p:cNvSpPr txBox="1"/>
          <p:nvPr/>
        </p:nvSpPr>
        <p:spPr>
          <a:xfrm>
            <a:off x="6660420" y="3157665"/>
            <a:ext cx="335313" cy="369332"/>
          </a:xfrm>
          <a:prstGeom prst="rect">
            <a:avLst/>
          </a:prstGeom>
          <a:noFill/>
        </p:spPr>
        <p:txBody>
          <a:bodyPr wrap="square" rtlCol="0">
            <a:spAutoFit/>
          </a:bodyPr>
          <a:lstStyle/>
          <a:p>
            <a:r>
              <a:rPr kumimoji="1" lang="en-US" altLang="ja-JP" dirty="0" smtClean="0"/>
              <a:t>x</a:t>
            </a:r>
            <a:endParaRPr kumimoji="1" lang="ja-JP" altLang="en-US" dirty="0"/>
          </a:p>
        </p:txBody>
      </p:sp>
      <p:sp>
        <p:nvSpPr>
          <p:cNvPr id="57" name="テキスト ボックス 56"/>
          <p:cNvSpPr txBox="1"/>
          <p:nvPr/>
        </p:nvSpPr>
        <p:spPr>
          <a:xfrm>
            <a:off x="5746254" y="4830546"/>
            <a:ext cx="646331" cy="369332"/>
          </a:xfrm>
          <a:prstGeom prst="rect">
            <a:avLst/>
          </a:prstGeom>
          <a:noFill/>
        </p:spPr>
        <p:txBody>
          <a:bodyPr wrap="none" rtlCol="0">
            <a:spAutoFit/>
          </a:bodyPr>
          <a:lstStyle/>
          <a:p>
            <a:r>
              <a:rPr lang="ja-JP" altLang="en-US" dirty="0"/>
              <a:t>球体</a:t>
            </a:r>
            <a:endParaRPr kumimoji="1" lang="ja-JP" altLang="en-US" dirty="0"/>
          </a:p>
        </p:txBody>
      </p:sp>
      <p:sp>
        <p:nvSpPr>
          <p:cNvPr id="58" name="テキスト ボックス 57"/>
          <p:cNvSpPr txBox="1"/>
          <p:nvPr/>
        </p:nvSpPr>
        <p:spPr>
          <a:xfrm>
            <a:off x="6739197" y="4091882"/>
            <a:ext cx="728084" cy="369332"/>
          </a:xfrm>
          <a:prstGeom prst="rect">
            <a:avLst/>
          </a:prstGeom>
          <a:noFill/>
        </p:spPr>
        <p:txBody>
          <a:bodyPr wrap="none" rtlCol="0">
            <a:spAutoFit/>
          </a:bodyPr>
          <a:lstStyle/>
          <a:p>
            <a:r>
              <a:rPr kumimoji="1" lang="ja-JP" altLang="en-US" dirty="0" smtClean="0"/>
              <a:t>カメラ</a:t>
            </a:r>
            <a:endParaRPr kumimoji="1" lang="ja-JP" altLang="en-US" dirty="0"/>
          </a:p>
        </p:txBody>
      </p:sp>
      <p:sp>
        <p:nvSpPr>
          <p:cNvPr id="59" name="テキスト ボックス 58"/>
          <p:cNvSpPr txBox="1"/>
          <p:nvPr/>
        </p:nvSpPr>
        <p:spPr>
          <a:xfrm>
            <a:off x="8082245" y="4461214"/>
            <a:ext cx="335313" cy="369332"/>
          </a:xfrm>
          <a:prstGeom prst="rect">
            <a:avLst/>
          </a:prstGeom>
          <a:noFill/>
        </p:spPr>
        <p:txBody>
          <a:bodyPr wrap="square" rtlCol="0">
            <a:spAutoFit/>
          </a:bodyPr>
          <a:lstStyle/>
          <a:p>
            <a:r>
              <a:rPr kumimoji="1" lang="en-US" altLang="ja-JP" dirty="0" smtClean="0"/>
              <a:t>y</a:t>
            </a:r>
            <a:endParaRPr kumimoji="1" lang="ja-JP" altLang="en-US" dirty="0"/>
          </a:p>
        </p:txBody>
      </p:sp>
      <p:cxnSp>
        <p:nvCxnSpPr>
          <p:cNvPr id="70" name="直線矢印コネクタ 69"/>
          <p:cNvCxnSpPr/>
          <p:nvPr/>
        </p:nvCxnSpPr>
        <p:spPr>
          <a:xfrm>
            <a:off x="2981432" y="3526997"/>
            <a:ext cx="544638" cy="422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1949471" y="6274561"/>
            <a:ext cx="1355127" cy="369332"/>
          </a:xfrm>
          <a:prstGeom prst="rect">
            <a:avLst/>
          </a:prstGeom>
          <a:noFill/>
        </p:spPr>
        <p:txBody>
          <a:bodyPr wrap="square" rtlCol="0">
            <a:spAutoFit/>
          </a:bodyPr>
          <a:lstStyle/>
          <a:p>
            <a:r>
              <a:rPr lang="ja-JP" altLang="en-US" dirty="0"/>
              <a:t>プラス</a:t>
            </a:r>
            <a:r>
              <a:rPr lang="ja-JP" altLang="en-US" dirty="0" smtClean="0"/>
              <a:t>の</a:t>
            </a:r>
            <a:r>
              <a:rPr lang="ja-JP" altLang="en-US" dirty="0"/>
              <a:t>時</a:t>
            </a:r>
            <a:endParaRPr kumimoji="1" lang="ja-JP" altLang="en-US" dirty="0"/>
          </a:p>
        </p:txBody>
      </p:sp>
      <p:sp>
        <p:nvSpPr>
          <p:cNvPr id="72" name="テキスト ボックス 71"/>
          <p:cNvSpPr txBox="1"/>
          <p:nvPr/>
        </p:nvSpPr>
        <p:spPr>
          <a:xfrm>
            <a:off x="5889064" y="6272396"/>
            <a:ext cx="1542712" cy="369332"/>
          </a:xfrm>
          <a:prstGeom prst="rect">
            <a:avLst/>
          </a:prstGeom>
          <a:noFill/>
        </p:spPr>
        <p:txBody>
          <a:bodyPr wrap="square" rtlCol="0">
            <a:spAutoFit/>
          </a:bodyPr>
          <a:lstStyle/>
          <a:p>
            <a:r>
              <a:rPr lang="ja-JP" altLang="en-US" dirty="0" smtClean="0"/>
              <a:t>マイナスの</a:t>
            </a:r>
            <a:r>
              <a:rPr lang="ja-JP" altLang="en-US" dirty="0"/>
              <a:t>時</a:t>
            </a:r>
            <a:endParaRPr kumimoji="1" lang="ja-JP" altLang="en-US" dirty="0"/>
          </a:p>
        </p:txBody>
      </p:sp>
      <p:sp>
        <p:nvSpPr>
          <p:cNvPr id="73" name="テキスト ボックス 72"/>
          <p:cNvSpPr txBox="1"/>
          <p:nvPr/>
        </p:nvSpPr>
        <p:spPr>
          <a:xfrm>
            <a:off x="3253751" y="3295243"/>
            <a:ext cx="1149506" cy="369332"/>
          </a:xfrm>
          <a:prstGeom prst="rect">
            <a:avLst/>
          </a:prstGeom>
          <a:noFill/>
        </p:spPr>
        <p:txBody>
          <a:bodyPr wrap="square" rtlCol="0">
            <a:spAutoFit/>
          </a:bodyPr>
          <a:lstStyle/>
          <a:p>
            <a:r>
              <a:rPr kumimoji="1" lang="en-US" altLang="ja-JP" dirty="0" smtClean="0"/>
              <a:t>0 </a:t>
            </a:r>
            <a:r>
              <a:rPr kumimoji="1" lang="ja-JP" altLang="en-US" dirty="0" smtClean="0"/>
              <a:t>～</a:t>
            </a:r>
            <a:r>
              <a:rPr kumimoji="1" lang="en-US" altLang="ja-JP" dirty="0" smtClean="0"/>
              <a:t> π</a:t>
            </a:r>
            <a:endParaRPr kumimoji="1" lang="ja-JP" altLang="en-US" dirty="0"/>
          </a:p>
        </p:txBody>
      </p:sp>
      <p:cxnSp>
        <p:nvCxnSpPr>
          <p:cNvPr id="76" name="直線矢印コネクタ 75"/>
          <p:cNvCxnSpPr/>
          <p:nvPr/>
        </p:nvCxnSpPr>
        <p:spPr>
          <a:xfrm flipH="1" flipV="1">
            <a:off x="5549047" y="5406178"/>
            <a:ext cx="63202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4958135" y="5658206"/>
            <a:ext cx="1149506" cy="369332"/>
          </a:xfrm>
          <a:prstGeom prst="rect">
            <a:avLst/>
          </a:prstGeom>
          <a:noFill/>
        </p:spPr>
        <p:txBody>
          <a:bodyPr wrap="square" rtlCol="0">
            <a:spAutoFit/>
          </a:bodyPr>
          <a:lstStyle/>
          <a:p>
            <a:r>
              <a:rPr lang="en-US" altLang="ja-JP" dirty="0"/>
              <a:t>π</a:t>
            </a:r>
            <a:r>
              <a:rPr kumimoji="1" lang="en-US" altLang="ja-JP" dirty="0" smtClean="0"/>
              <a:t> </a:t>
            </a:r>
            <a:r>
              <a:rPr kumimoji="1" lang="ja-JP" altLang="en-US" dirty="0" smtClean="0"/>
              <a:t>～</a:t>
            </a:r>
            <a:r>
              <a:rPr kumimoji="1" lang="en-US" altLang="ja-JP" dirty="0" smtClean="0"/>
              <a:t> 2π</a:t>
            </a:r>
            <a:endParaRPr kumimoji="1" lang="ja-JP" altLang="en-US" dirty="0"/>
          </a:p>
        </p:txBody>
      </p:sp>
    </p:spTree>
    <p:extLst>
      <p:ext uri="{BB962C8B-B14F-4D97-AF65-F5344CB8AC3E}">
        <p14:creationId xmlns:p14="http://schemas.microsoft.com/office/powerpoint/2010/main" val="330096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 </a:t>
            </a:r>
            <a:r>
              <a:rPr lang="ja-JP" altLang="en-US" dirty="0"/>
              <a:t>円筒展開</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400" dirty="0" smtClean="0"/>
              <a:t>正距円筒展開の変換式</a:t>
            </a:r>
            <a:endParaRPr kumimoji="1" lang="en-US" altLang="ja-JP" sz="2400" dirty="0" smtClean="0"/>
          </a:p>
          <a:p>
            <a:pPr marL="857250" lvl="2" indent="0">
              <a:buNone/>
            </a:pPr>
            <a:r>
              <a:rPr lang="en-US" altLang="ja-JP" sz="2000" dirty="0" smtClean="0">
                <a:latin typeface="Cambria Math" panose="02040503050406030204" pitchFamily="18" charset="0"/>
                <a:ea typeface="Cambria Math" panose="02040503050406030204" pitchFamily="18" charset="0"/>
              </a:rPr>
              <a:t>x = </a:t>
            </a:r>
            <a:r>
              <a:rPr lang="ja-JP" altLang="en-US" sz="2000" dirty="0">
                <a:latin typeface="Cambria Math" panose="02040503050406030204" pitchFamily="18" charset="0"/>
              </a:rPr>
              <a:t>経度</a:t>
            </a:r>
            <a:r>
              <a:rPr lang="ja-JP" altLang="en-US" sz="2000" dirty="0" smtClean="0">
                <a:latin typeface="Cambria Math" panose="02040503050406030204" pitchFamily="18" charset="0"/>
              </a:rPr>
              <a:t> </a:t>
            </a:r>
            <a:r>
              <a:rPr lang="en-US" altLang="ja-JP" sz="2000" dirty="0" smtClean="0">
                <a:latin typeface="Cambria Math" panose="02040503050406030204" pitchFamily="18" charset="0"/>
                <a:ea typeface="Cambria Math" panose="02040503050406030204" pitchFamily="18" charset="0"/>
              </a:rPr>
              <a:t> *  </a:t>
            </a:r>
            <a:r>
              <a:rPr lang="ja-JP" altLang="en-US" sz="2000" dirty="0" smtClean="0">
                <a:latin typeface="Cambria Math" panose="02040503050406030204" pitchFamily="18" charset="0"/>
              </a:rPr>
              <a:t>半径</a:t>
            </a:r>
            <a:endParaRPr lang="en-US" altLang="ja-JP" sz="2000" dirty="0">
              <a:latin typeface="Cambria Math" panose="02040503050406030204" pitchFamily="18" charset="0"/>
              <a:ea typeface="Cambria Math" panose="02040503050406030204" pitchFamily="18" charset="0"/>
            </a:endParaRPr>
          </a:p>
          <a:p>
            <a:pPr marL="857250" lvl="2" indent="0">
              <a:buNone/>
            </a:pPr>
            <a:r>
              <a:rPr lang="en-US" altLang="ja-JP" sz="2000" dirty="0" smtClean="0">
                <a:latin typeface="Cambria Math" panose="02040503050406030204" pitchFamily="18" charset="0"/>
                <a:ea typeface="Cambria Math" panose="02040503050406030204" pitchFamily="18" charset="0"/>
              </a:rPr>
              <a:t>y </a:t>
            </a:r>
            <a:r>
              <a:rPr lang="en-US" altLang="ja-JP" sz="2000" dirty="0">
                <a:latin typeface="Cambria Math" panose="02040503050406030204" pitchFamily="18" charset="0"/>
                <a:ea typeface="Cambria Math" panose="02040503050406030204" pitchFamily="18" charset="0"/>
              </a:rPr>
              <a:t>= </a:t>
            </a:r>
            <a:r>
              <a:rPr lang="ja-JP" altLang="en-US" sz="2000" dirty="0">
                <a:latin typeface="Cambria Math" panose="02040503050406030204" pitchFamily="18" charset="0"/>
              </a:rPr>
              <a:t>緯度</a:t>
            </a:r>
            <a:r>
              <a:rPr lang="ja-JP" altLang="en-US" sz="2000" dirty="0" smtClean="0">
                <a:latin typeface="Cambria Math" panose="02040503050406030204" pitchFamily="18" charset="0"/>
              </a:rPr>
              <a:t> </a:t>
            </a:r>
            <a:r>
              <a:rPr lang="en-US" altLang="ja-JP" sz="2000" dirty="0" smtClean="0">
                <a:latin typeface="Cambria Math" panose="02040503050406030204" pitchFamily="18" charset="0"/>
                <a:ea typeface="Cambria Math" panose="02040503050406030204" pitchFamily="18" charset="0"/>
              </a:rPr>
              <a:t> </a:t>
            </a:r>
            <a:r>
              <a:rPr lang="en-US" altLang="ja-JP" sz="2000" dirty="0">
                <a:latin typeface="Cambria Math" panose="02040503050406030204" pitchFamily="18" charset="0"/>
                <a:ea typeface="Cambria Math" panose="02040503050406030204" pitchFamily="18" charset="0"/>
              </a:rPr>
              <a:t>* </a:t>
            </a:r>
            <a:r>
              <a:rPr lang="en-US" altLang="ja-JP" sz="2000" dirty="0" smtClean="0">
                <a:latin typeface="Cambria Math" panose="02040503050406030204" pitchFamily="18" charset="0"/>
                <a:ea typeface="Cambria Math" panose="02040503050406030204" pitchFamily="18" charset="0"/>
              </a:rPr>
              <a:t> </a:t>
            </a:r>
            <a:r>
              <a:rPr lang="ja-JP" altLang="en-US" sz="2000" dirty="0" smtClean="0">
                <a:latin typeface="Cambria Math" panose="02040503050406030204" pitchFamily="18" charset="0"/>
              </a:rPr>
              <a:t>半径</a:t>
            </a:r>
            <a:r>
              <a:rPr lang="en-US" altLang="ja-JP" sz="2000" dirty="0" smtClean="0"/>
              <a:t>		</a:t>
            </a:r>
            <a:r>
              <a:rPr lang="ja-JP" altLang="en-US" sz="2000" dirty="0" smtClean="0"/>
              <a:t>よって</a:t>
            </a:r>
            <a:endParaRPr lang="en-US" altLang="ja-JP" sz="2000" dirty="0" smtClean="0"/>
          </a:p>
          <a:p>
            <a:pPr marL="857250" lvl="2" indent="0">
              <a:buNone/>
            </a:pPr>
            <a:endParaRPr lang="en-US" altLang="ja-JP" sz="2000" dirty="0" smtClean="0"/>
          </a:p>
          <a:p>
            <a:pPr marL="457200" lvl="1" indent="0">
              <a:buNone/>
            </a:pPr>
            <a:r>
              <a:rPr kumimoji="1" lang="ja-JP" altLang="en-US" sz="2000" dirty="0" smtClean="0">
                <a:latin typeface="Cambria Math" panose="02040503050406030204" pitchFamily="18" charset="0"/>
              </a:rPr>
              <a:t>半径</a:t>
            </a:r>
            <a:r>
              <a:rPr kumimoji="1" lang="en-US" altLang="ja-JP" sz="2000" dirty="0" smtClean="0">
                <a:latin typeface="Cambria Math" panose="02040503050406030204" pitchFamily="18" charset="0"/>
                <a:ea typeface="Cambria Math" panose="02040503050406030204" pitchFamily="18" charset="0"/>
              </a:rPr>
              <a:t>(</a:t>
            </a:r>
            <a:r>
              <a:rPr kumimoji="1" lang="ja-JP" altLang="en-US" sz="2000" dirty="0" smtClean="0">
                <a:latin typeface="Cambria Math" panose="02040503050406030204" pitchFamily="18" charset="0"/>
              </a:rPr>
              <a:t>球体半径</a:t>
            </a:r>
            <a:r>
              <a:rPr kumimoji="1" lang="en-US" altLang="ja-JP" sz="2000" dirty="0" smtClean="0">
                <a:latin typeface="Cambria Math" panose="02040503050406030204" pitchFamily="18" charset="0"/>
                <a:ea typeface="Cambria Math" panose="02040503050406030204" pitchFamily="18" charset="0"/>
              </a:rPr>
              <a:t>)</a:t>
            </a:r>
            <a:r>
              <a:rPr kumimoji="1" lang="ja-JP" altLang="en-US" sz="2000" dirty="0" smtClean="0">
                <a:latin typeface="Cambria Math" panose="02040503050406030204" pitchFamily="18" charset="0"/>
              </a:rPr>
              <a:t> </a:t>
            </a:r>
            <a:r>
              <a:rPr kumimoji="1" lang="en-US" altLang="ja-JP" sz="2000" dirty="0" smtClean="0">
                <a:latin typeface="Cambria Math" panose="02040503050406030204" pitchFamily="18" charset="0"/>
                <a:ea typeface="Cambria Math" panose="02040503050406030204" pitchFamily="18" charset="0"/>
              </a:rPr>
              <a:t>= r</a:t>
            </a:r>
            <a:r>
              <a:rPr kumimoji="1" lang="ja-JP" altLang="en-US" sz="2000" dirty="0" smtClean="0">
                <a:latin typeface="Cambria Math" panose="02040503050406030204" pitchFamily="18" charset="0"/>
              </a:rPr>
              <a:t>　</a:t>
            </a:r>
            <a:r>
              <a:rPr kumimoji="1" lang="en-US" altLang="ja-JP" sz="2000" dirty="0" smtClean="0">
                <a:latin typeface="Cambria Math" panose="02040503050406030204" pitchFamily="18" charset="0"/>
                <a:ea typeface="Cambria Math" panose="02040503050406030204" pitchFamily="18" charset="0"/>
              </a:rPr>
              <a:t>,</a:t>
            </a:r>
            <a:r>
              <a:rPr kumimoji="1" lang="ja-JP" altLang="en-US" sz="2000" dirty="0" smtClean="0">
                <a:latin typeface="Cambria Math" panose="02040503050406030204" pitchFamily="18" charset="0"/>
              </a:rPr>
              <a:t>　経度 </a:t>
            </a:r>
            <a:r>
              <a:rPr kumimoji="1" lang="en-US" altLang="ja-JP" sz="2000" dirty="0" smtClean="0">
                <a:latin typeface="Cambria Math" panose="02040503050406030204" pitchFamily="18" charset="0"/>
                <a:ea typeface="Cambria Math" panose="02040503050406030204" pitchFamily="18" charset="0"/>
              </a:rPr>
              <a:t>= φ</a:t>
            </a:r>
            <a:r>
              <a:rPr kumimoji="1" lang="ja-JP" altLang="en-US" sz="2000" dirty="0" smtClean="0">
                <a:latin typeface="Cambria Math" panose="02040503050406030204" pitchFamily="18" charset="0"/>
              </a:rPr>
              <a:t>　</a:t>
            </a:r>
            <a:r>
              <a:rPr kumimoji="1" lang="en-US" altLang="ja-JP" sz="2000" dirty="0" smtClean="0">
                <a:latin typeface="Cambria Math" panose="02040503050406030204" pitchFamily="18" charset="0"/>
                <a:ea typeface="Cambria Math" panose="02040503050406030204" pitchFamily="18" charset="0"/>
              </a:rPr>
              <a:t>,</a:t>
            </a:r>
            <a:r>
              <a:rPr kumimoji="1" lang="ja-JP" altLang="en-US" sz="2000" dirty="0" smtClean="0">
                <a:latin typeface="Cambria Math" panose="02040503050406030204" pitchFamily="18" charset="0"/>
              </a:rPr>
              <a:t>　緯度 </a:t>
            </a:r>
            <a:r>
              <a:rPr kumimoji="1" lang="en-US" altLang="ja-JP" sz="2000" dirty="0" smtClean="0">
                <a:latin typeface="Cambria Math" panose="02040503050406030204" pitchFamily="18" charset="0"/>
                <a:ea typeface="Cambria Math" panose="02040503050406030204" pitchFamily="18" charset="0"/>
              </a:rPr>
              <a:t>= Θ</a:t>
            </a:r>
            <a:r>
              <a:rPr kumimoji="1" lang="ja-JP" altLang="en-US" sz="2000" dirty="0" smtClean="0">
                <a:latin typeface="Cambria Math" panose="02040503050406030204" pitchFamily="18" charset="0"/>
                <a:ea typeface="Cambria Math" panose="02040503050406030204" pitchFamily="18" charset="0"/>
              </a:rPr>
              <a:t>　</a:t>
            </a:r>
            <a:r>
              <a:rPr kumimoji="1" lang="ja-JP" altLang="en-US" sz="2000" dirty="0" smtClean="0">
                <a:latin typeface="+mn-ea"/>
              </a:rPr>
              <a:t>を用いて</a:t>
            </a:r>
            <a:endParaRPr kumimoji="1" lang="en-US" altLang="ja-JP" sz="2000" dirty="0" smtClean="0">
              <a:latin typeface="+mn-ea"/>
            </a:endParaRPr>
          </a:p>
          <a:p>
            <a:pPr marL="857250" lvl="2" indent="0">
              <a:buNone/>
            </a:pPr>
            <a:r>
              <a:rPr lang="en-US" altLang="ja-JP" sz="2000" dirty="0">
                <a:latin typeface="Cambria Math" panose="02040503050406030204" pitchFamily="18" charset="0"/>
                <a:ea typeface="Cambria Math" panose="02040503050406030204" pitchFamily="18" charset="0"/>
              </a:rPr>
              <a:t>x = </a:t>
            </a:r>
            <a:r>
              <a:rPr lang="en-US" altLang="ja-JP" sz="2000" dirty="0" smtClean="0">
                <a:latin typeface="Cambria Math" panose="02040503050406030204" pitchFamily="18" charset="0"/>
                <a:ea typeface="Cambria Math" panose="02040503050406030204" pitchFamily="18" charset="0"/>
              </a:rPr>
              <a:t>φ </a:t>
            </a:r>
            <a:r>
              <a:rPr lang="en-US" altLang="ja-JP" sz="2000" dirty="0">
                <a:latin typeface="Cambria Math" panose="02040503050406030204" pitchFamily="18" charset="0"/>
                <a:ea typeface="Cambria Math" panose="02040503050406030204" pitchFamily="18" charset="0"/>
              </a:rPr>
              <a:t>* </a:t>
            </a:r>
            <a:r>
              <a:rPr lang="en-US" altLang="ja-JP" sz="2000" dirty="0">
                <a:latin typeface="Cambria Math" panose="02040503050406030204" pitchFamily="18" charset="0"/>
              </a:rPr>
              <a:t>r</a:t>
            </a:r>
            <a:endParaRPr lang="en-US" altLang="ja-JP" sz="2000" dirty="0">
              <a:latin typeface="Cambria Math" panose="02040503050406030204" pitchFamily="18" charset="0"/>
              <a:ea typeface="Cambria Math" panose="02040503050406030204" pitchFamily="18" charset="0"/>
            </a:endParaRPr>
          </a:p>
          <a:p>
            <a:pPr marL="857250" lvl="2" indent="0">
              <a:buNone/>
            </a:pPr>
            <a:r>
              <a:rPr lang="en-US" altLang="ja-JP" sz="2000" dirty="0">
                <a:latin typeface="Cambria Math" panose="02040503050406030204" pitchFamily="18" charset="0"/>
                <a:ea typeface="Cambria Math" panose="02040503050406030204" pitchFamily="18" charset="0"/>
              </a:rPr>
              <a:t>y = </a:t>
            </a:r>
            <a:r>
              <a:rPr lang="en-US" altLang="ja-JP" sz="2000" dirty="0" smtClean="0">
                <a:latin typeface="Cambria Math" panose="02040503050406030204" pitchFamily="18" charset="0"/>
                <a:ea typeface="Cambria Math" panose="02040503050406030204" pitchFamily="18" charset="0"/>
              </a:rPr>
              <a:t>Θ </a:t>
            </a:r>
            <a:r>
              <a:rPr lang="en-US" altLang="ja-JP" sz="2000" dirty="0">
                <a:latin typeface="Cambria Math" panose="02040503050406030204" pitchFamily="18" charset="0"/>
                <a:ea typeface="Cambria Math" panose="02040503050406030204" pitchFamily="18" charset="0"/>
              </a:rPr>
              <a:t>* </a:t>
            </a:r>
            <a:r>
              <a:rPr lang="en-US" altLang="ja-JP" sz="2000" dirty="0" smtClean="0">
                <a:latin typeface="Cambria Math" panose="02040503050406030204" pitchFamily="18" charset="0"/>
                <a:ea typeface="Cambria Math" panose="02040503050406030204" pitchFamily="18" charset="0"/>
              </a:rPr>
              <a:t>r</a:t>
            </a:r>
            <a:r>
              <a:rPr lang="en-US" altLang="ja-JP" sz="2000" dirty="0"/>
              <a:t>	</a:t>
            </a:r>
            <a:endParaRPr kumimoji="1" lang="ja-JP" altLang="en-US" sz="2000" dirty="0">
              <a:latin typeface="+mn-ea"/>
            </a:endParaRPr>
          </a:p>
        </p:txBody>
      </p:sp>
    </p:spTree>
    <p:extLst>
      <p:ext uri="{BB962C8B-B14F-4D97-AF65-F5344CB8AC3E}">
        <p14:creationId xmlns:p14="http://schemas.microsoft.com/office/powerpoint/2010/main" val="370807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入力画像</a:t>
            </a:r>
            <a:endParaRPr kumimoji="1" lang="ja-JP" altLang="en-US" dirty="0"/>
          </a:p>
        </p:txBody>
      </p:sp>
      <p:pic>
        <p:nvPicPr>
          <p:cNvPr id="1026" name="Picture 2" descr="C:\Users\170283u\Desktop\python\image\gri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166645"/>
            <a:ext cx="5778500" cy="28067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985928" y="5742548"/>
            <a:ext cx="1334020" cy="369332"/>
          </a:xfrm>
          <a:prstGeom prst="rect">
            <a:avLst/>
          </a:prstGeom>
          <a:noFill/>
        </p:spPr>
        <p:txBody>
          <a:bodyPr wrap="none" rtlCol="0">
            <a:spAutoFit/>
          </a:bodyPr>
          <a:lstStyle/>
          <a:p>
            <a:r>
              <a:rPr kumimoji="1" lang="ja-JP" altLang="en-US" dirty="0" smtClean="0"/>
              <a:t>幅</a:t>
            </a:r>
            <a:r>
              <a:rPr lang="ja-JP" altLang="en-US" dirty="0"/>
              <a:t>：</a:t>
            </a:r>
            <a:r>
              <a:rPr kumimoji="1" lang="en-US" altLang="ja-JP" dirty="0" smtClean="0"/>
              <a:t>3500 cm</a:t>
            </a:r>
          </a:p>
        </p:txBody>
      </p:sp>
      <p:sp>
        <p:nvSpPr>
          <p:cNvPr id="6" name="テキスト ボックス 5"/>
          <p:cNvSpPr txBox="1"/>
          <p:nvPr/>
        </p:nvSpPr>
        <p:spPr>
          <a:xfrm>
            <a:off x="3897763" y="5373216"/>
            <a:ext cx="1510350" cy="369332"/>
          </a:xfrm>
          <a:prstGeom prst="rect">
            <a:avLst/>
          </a:prstGeom>
          <a:noFill/>
        </p:spPr>
        <p:txBody>
          <a:bodyPr wrap="none" rtlCol="0">
            <a:spAutoFit/>
          </a:bodyPr>
          <a:lstStyle/>
          <a:p>
            <a:r>
              <a:rPr lang="ja-JP" altLang="en-US" dirty="0"/>
              <a:t>高さ</a:t>
            </a:r>
            <a:r>
              <a:rPr lang="ja-JP" altLang="en-US" dirty="0" smtClean="0"/>
              <a:t>：</a:t>
            </a:r>
            <a:r>
              <a:rPr lang="en-US" altLang="ja-JP" dirty="0" smtClean="0"/>
              <a:t>17</a:t>
            </a:r>
            <a:r>
              <a:rPr kumimoji="1" lang="en-US" altLang="ja-JP" dirty="0" smtClean="0"/>
              <a:t>00 cm</a:t>
            </a:r>
            <a:endParaRPr kumimoji="1" lang="ja-JP" altLang="en-US" dirty="0"/>
          </a:p>
        </p:txBody>
      </p:sp>
      <p:sp>
        <p:nvSpPr>
          <p:cNvPr id="7" name="テキスト ボックス 6"/>
          <p:cNvSpPr txBox="1"/>
          <p:nvPr/>
        </p:nvSpPr>
        <p:spPr>
          <a:xfrm>
            <a:off x="3737463" y="1700808"/>
            <a:ext cx="1830950" cy="369332"/>
          </a:xfrm>
          <a:prstGeom prst="rect">
            <a:avLst/>
          </a:prstGeom>
          <a:noFill/>
        </p:spPr>
        <p:txBody>
          <a:bodyPr wrap="none" rtlCol="0">
            <a:spAutoFit/>
          </a:bodyPr>
          <a:lstStyle/>
          <a:p>
            <a:r>
              <a:rPr lang="ja-JP" altLang="en-US" dirty="0" smtClean="0"/>
              <a:t>グリッド平面画像</a:t>
            </a:r>
            <a:endParaRPr kumimoji="1" lang="ja-JP" altLang="en-US" dirty="0"/>
          </a:p>
        </p:txBody>
      </p:sp>
      <p:sp>
        <p:nvSpPr>
          <p:cNvPr id="8" name="テキスト ボックス 7"/>
          <p:cNvSpPr txBox="1"/>
          <p:nvPr/>
        </p:nvSpPr>
        <p:spPr>
          <a:xfrm>
            <a:off x="3836047" y="6118424"/>
            <a:ext cx="1633781" cy="369332"/>
          </a:xfrm>
          <a:prstGeom prst="rect">
            <a:avLst/>
          </a:prstGeom>
          <a:noFill/>
        </p:spPr>
        <p:txBody>
          <a:bodyPr wrap="none" rtlCol="0">
            <a:spAutoFit/>
          </a:bodyPr>
          <a:lstStyle/>
          <a:p>
            <a:r>
              <a:rPr lang="ja-JP" altLang="en-US" dirty="0"/>
              <a:t>マス</a:t>
            </a:r>
            <a:r>
              <a:rPr kumimoji="1" lang="ja-JP" altLang="en-US" dirty="0" smtClean="0"/>
              <a:t>幅</a:t>
            </a:r>
            <a:r>
              <a:rPr lang="ja-JP" altLang="en-US" dirty="0" smtClean="0"/>
              <a:t>：</a:t>
            </a:r>
            <a:r>
              <a:rPr lang="en-US" altLang="ja-JP" dirty="0"/>
              <a:t>1</a:t>
            </a:r>
            <a:r>
              <a:rPr kumimoji="1" lang="en-US" altLang="ja-JP" dirty="0" smtClean="0"/>
              <a:t>00 cm</a:t>
            </a:r>
          </a:p>
        </p:txBody>
      </p:sp>
    </p:spTree>
    <p:extLst>
      <p:ext uri="{BB962C8B-B14F-4D97-AF65-F5344CB8AC3E}">
        <p14:creationId xmlns:p14="http://schemas.microsoft.com/office/powerpoint/2010/main" val="29007167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1730</TotalTime>
  <Words>789</Words>
  <Application>Microsoft Office PowerPoint</Application>
  <PresentationFormat>画面に合わせる (4:3)</PresentationFormat>
  <Paragraphs>139</Paragraphs>
  <Slides>39</Slides>
  <Notes>0</Notes>
  <HiddenSlides>0</HiddenSlides>
  <MMClips>0</MMClips>
  <ScaleCrop>false</ScaleCrop>
  <HeadingPairs>
    <vt:vector size="4" baseType="variant">
      <vt:variant>
        <vt:lpstr>テーマ</vt:lpstr>
      </vt:variant>
      <vt:variant>
        <vt:i4>1</vt:i4>
      </vt:variant>
      <vt:variant>
        <vt:lpstr>スライド タイトル</vt:lpstr>
      </vt:variant>
      <vt:variant>
        <vt:i4>39</vt:i4>
      </vt:variant>
    </vt:vector>
  </HeadingPairs>
  <TitlesOfParts>
    <vt:vector size="40" baseType="lpstr">
      <vt:lpstr>Office テーマ</vt:lpstr>
      <vt:lpstr>実座標と円筒座標改良版</vt:lpstr>
      <vt:lpstr>初期設定</vt:lpstr>
      <vt:lpstr>処理フロー</vt:lpstr>
      <vt:lpstr>1. グリッド各点と球面の交点</vt:lpstr>
      <vt:lpstr>1. グリッド各点と球面の交点</vt:lpstr>
      <vt:lpstr>2. 極座標変換</vt:lpstr>
      <vt:lpstr>3. 円筒展開</vt:lpstr>
      <vt:lpstr>3. 円筒展開</vt:lpstr>
      <vt:lpstr>入力画像</vt:lpstr>
      <vt:lpstr>実験</vt:lpstr>
      <vt:lpstr>Depth = 200</vt:lpstr>
      <vt:lpstr>Depth = 300</vt:lpstr>
      <vt:lpstr>Depth = 400</vt:lpstr>
      <vt:lpstr>Depth = 500</vt:lpstr>
      <vt:lpstr>Depth = 1000</vt:lpstr>
      <vt:lpstr>Depth = -200</vt:lpstr>
      <vt:lpstr>Depth = -300</vt:lpstr>
      <vt:lpstr>Depth = -400</vt:lpstr>
      <vt:lpstr>Depth = -500</vt:lpstr>
      <vt:lpstr>Depth = -1000</vt:lpstr>
      <vt:lpstr>実験(Depthの切り替え)</vt:lpstr>
      <vt:lpstr>Depth = 200</vt:lpstr>
      <vt:lpstr>Depth = 300</vt:lpstr>
      <vt:lpstr>Depth = 400</vt:lpstr>
      <vt:lpstr>Depth = 500</vt:lpstr>
      <vt:lpstr>Depth = 1000</vt:lpstr>
      <vt:lpstr>Depth = -200</vt:lpstr>
      <vt:lpstr>Depth = -300</vt:lpstr>
      <vt:lpstr>Depth = -400</vt:lpstr>
      <vt:lpstr>Depth = -500</vt:lpstr>
      <vt:lpstr>Depth = -1000</vt:lpstr>
      <vt:lpstr>考察</vt:lpstr>
      <vt:lpstr>まとめ</vt:lpstr>
      <vt:lpstr>THETAの傾き補正</vt:lpstr>
      <vt:lpstr>THETAアプリによる補正結果</vt:lpstr>
      <vt:lpstr>THETA傾き補正アプリ</vt:lpstr>
      <vt:lpstr>SPM結果</vt:lpstr>
      <vt:lpstr>THETA傾き補正</vt:lpstr>
      <vt:lpstr>今後</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実座標と円筒座標改良版</dc:title>
  <dc:creator>170283u</dc:creator>
  <cp:lastModifiedBy>170283u</cp:lastModifiedBy>
  <cp:revision>26</cp:revision>
  <dcterms:created xsi:type="dcterms:W3CDTF">2016-09-30T08:53:55Z</dcterms:created>
  <dcterms:modified xsi:type="dcterms:W3CDTF">2016-10-06T12:03:48Z</dcterms:modified>
</cp:coreProperties>
</file>